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5"/>
  </p:handoutMasterIdLst>
  <p:sldIdLst>
    <p:sldId id="273" r:id="rId2"/>
    <p:sldId id="264" r:id="rId3"/>
    <p:sldId id="265" r:id="rId4"/>
    <p:sldId id="256" r:id="rId5"/>
    <p:sldId id="257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60" r:id="rId14"/>
  </p:sldIdLst>
  <p:sldSz cx="12192000" cy="6858000"/>
  <p:notesSz cx="10002838" cy="6881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74" autoAdjust="0"/>
    <p:restoredTop sz="94660"/>
  </p:normalViewPr>
  <p:slideViewPr>
    <p:cSldViewPr snapToGrid="0">
      <p:cViewPr varScale="1">
        <p:scale>
          <a:sx n="69" d="100"/>
          <a:sy n="69" d="100"/>
        </p:scale>
        <p:origin x="-642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34563" cy="345286"/>
          </a:xfrm>
          <a:prstGeom prst="rect">
            <a:avLst/>
          </a:prstGeom>
        </p:spPr>
        <p:txBody>
          <a:bodyPr vert="horz" lIns="96478" tIns="48239" rIns="96478" bIns="48239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65960" y="0"/>
            <a:ext cx="4334563" cy="345286"/>
          </a:xfrm>
          <a:prstGeom prst="rect">
            <a:avLst/>
          </a:prstGeom>
        </p:spPr>
        <p:txBody>
          <a:bodyPr vert="horz" lIns="96478" tIns="48239" rIns="96478" bIns="48239" rtlCol="0"/>
          <a:lstStyle>
            <a:lvl1pPr algn="r">
              <a:defRPr sz="1300"/>
            </a:lvl1pPr>
          </a:lstStyle>
          <a:p>
            <a:fld id="{2B01669E-7930-42E6-AEC3-D844F6DC9E9A}" type="datetimeFigureOut">
              <a:rPr lang="en-GB" smtClean="0"/>
              <a:pPr/>
              <a:t>05/06/2018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36528"/>
            <a:ext cx="4334563" cy="345285"/>
          </a:xfrm>
          <a:prstGeom prst="rect">
            <a:avLst/>
          </a:prstGeom>
        </p:spPr>
        <p:txBody>
          <a:bodyPr vert="horz" lIns="96478" tIns="48239" rIns="96478" bIns="48239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65960" y="6536528"/>
            <a:ext cx="4334563" cy="345285"/>
          </a:xfrm>
          <a:prstGeom prst="rect">
            <a:avLst/>
          </a:prstGeom>
        </p:spPr>
        <p:txBody>
          <a:bodyPr vert="horz" lIns="96478" tIns="48239" rIns="96478" bIns="48239" rtlCol="0" anchor="b"/>
          <a:lstStyle>
            <a:lvl1pPr algn="r">
              <a:defRPr sz="1300"/>
            </a:lvl1pPr>
          </a:lstStyle>
          <a:p>
            <a:fld id="{DE8242B2-A97A-4AAF-A088-A3D21FAE662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1707316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99A16-95A7-4473-80A4-26DDD281BB68}" type="datetimeFigureOut">
              <a:rPr lang="en-GB" smtClean="0"/>
              <a:pPr/>
              <a:t>05/06/2018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30DC1-D82E-4C9F-BE7E-5CB2146DCCE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578056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99A16-95A7-4473-80A4-26DDD281BB68}" type="datetimeFigureOut">
              <a:rPr lang="en-GB" smtClean="0"/>
              <a:pPr/>
              <a:t>05/06/2018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30DC1-D82E-4C9F-BE7E-5CB2146DCCE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126229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99A16-95A7-4473-80A4-26DDD281BB68}" type="datetimeFigureOut">
              <a:rPr lang="en-GB" smtClean="0"/>
              <a:pPr/>
              <a:t>05/06/2018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30DC1-D82E-4C9F-BE7E-5CB2146DCCE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2135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99A16-95A7-4473-80A4-26DDD281BB68}" type="datetimeFigureOut">
              <a:rPr lang="en-GB" smtClean="0"/>
              <a:pPr/>
              <a:t>05/06/2018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30DC1-D82E-4C9F-BE7E-5CB2146DCCE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787989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99A16-95A7-4473-80A4-26DDD281BB68}" type="datetimeFigureOut">
              <a:rPr lang="en-GB" smtClean="0"/>
              <a:pPr/>
              <a:t>05/06/2018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30DC1-D82E-4C9F-BE7E-5CB2146DCCE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722610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99A16-95A7-4473-80A4-26DDD281BB68}" type="datetimeFigureOut">
              <a:rPr lang="en-GB" smtClean="0"/>
              <a:pPr/>
              <a:t>05/06/2018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30DC1-D82E-4C9F-BE7E-5CB2146DCCE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3379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99A16-95A7-4473-80A4-26DDD281BB68}" type="datetimeFigureOut">
              <a:rPr lang="en-GB" smtClean="0"/>
              <a:pPr/>
              <a:t>05/06/2018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30DC1-D82E-4C9F-BE7E-5CB2146DCCE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8540717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99A16-95A7-4473-80A4-26DDD281BB68}" type="datetimeFigureOut">
              <a:rPr lang="en-GB" smtClean="0"/>
              <a:pPr/>
              <a:t>05/06/2018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30DC1-D82E-4C9F-BE7E-5CB2146DCCE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978267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99A16-95A7-4473-80A4-26DDD281BB68}" type="datetimeFigureOut">
              <a:rPr lang="en-GB" smtClean="0"/>
              <a:pPr/>
              <a:t>05/06/2018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30DC1-D82E-4C9F-BE7E-5CB2146DCCE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072504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99A16-95A7-4473-80A4-26DDD281BB68}" type="datetimeFigureOut">
              <a:rPr lang="en-GB" smtClean="0"/>
              <a:pPr/>
              <a:t>05/06/2018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30DC1-D82E-4C9F-BE7E-5CB2146DCCE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4280456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99A16-95A7-4473-80A4-26DDD281BB68}" type="datetimeFigureOut">
              <a:rPr lang="en-GB" smtClean="0"/>
              <a:pPr/>
              <a:t>05/06/2018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30DC1-D82E-4C9F-BE7E-5CB2146DCCE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672230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399A16-95A7-4473-80A4-26DDD281BB68}" type="datetimeFigureOut">
              <a:rPr lang="en-GB" smtClean="0"/>
              <a:pPr/>
              <a:t>05/06/2018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330DC1-D82E-4C9F-BE7E-5CB2146DCCE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988843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729391" y="1089359"/>
            <a:ext cx="2962913" cy="4651651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1131684" y="805758"/>
            <a:ext cx="5432079" cy="5567882"/>
          </a:xfrm>
        </p:spPr>
        <p:txBody>
          <a:bodyPr>
            <a:noAutofit/>
          </a:bodyPr>
          <a:lstStyle/>
          <a:p>
            <a:pPr algn="ctr"/>
            <a:r>
              <a:rPr lang="hu-HU" sz="7200" b="1" dirty="0" err="1" smtClean="0">
                <a:latin typeface="Chiller" panose="04020404031007020602" pitchFamily="82" charset="0"/>
              </a:rPr>
              <a:t>S</a:t>
            </a:r>
            <a:r>
              <a:rPr lang="en-GB" sz="7200" b="1" dirty="0" err="1" smtClean="0">
                <a:latin typeface="Chiller" panose="04020404031007020602" pitchFamily="82" charset="0"/>
              </a:rPr>
              <a:t>zeretn</a:t>
            </a:r>
            <a:r>
              <a:rPr lang="hu-HU" sz="7200" b="1" dirty="0" err="1" smtClean="0">
                <a:latin typeface="Chiller" panose="04020404031007020602" pitchFamily="82" charset="0"/>
              </a:rPr>
              <a:t>ém</a:t>
            </a:r>
            <a:r>
              <a:rPr lang="hu-HU" sz="7200" b="1" dirty="0" smtClean="0">
                <a:latin typeface="Chiller" panose="04020404031007020602" pitchFamily="82" charset="0"/>
              </a:rPr>
              <a:t>, </a:t>
            </a:r>
          </a:p>
          <a:p>
            <a:pPr algn="ctr"/>
            <a:r>
              <a:rPr lang="hu-HU" sz="7200" b="1" smtClean="0">
                <a:latin typeface="Chiller" panose="04020404031007020602" pitchFamily="82" charset="0"/>
              </a:rPr>
              <a:t>ha gyermekem</a:t>
            </a:r>
            <a:endParaRPr lang="hu-HU" sz="7200" b="1" dirty="0" smtClean="0">
              <a:latin typeface="Chiller" panose="04020404031007020602" pitchFamily="82" charset="0"/>
            </a:endParaRPr>
          </a:p>
          <a:p>
            <a:pPr algn="ctr"/>
            <a:r>
              <a:rPr lang="hu-HU" sz="7200" b="1" dirty="0" smtClean="0">
                <a:latin typeface="Chiller" panose="04020404031007020602" pitchFamily="82" charset="0"/>
              </a:rPr>
              <a:t> </a:t>
            </a:r>
            <a:r>
              <a:rPr lang="hu-HU" sz="7200" b="1" dirty="0" smtClean="0">
                <a:solidFill>
                  <a:schemeClr val="accent6">
                    <a:lumMod val="75000"/>
                  </a:schemeClr>
                </a:solidFill>
                <a:latin typeface="Chiller" panose="04020404031007020602" pitchFamily="82" charset="0"/>
              </a:rPr>
              <a:t>V</a:t>
            </a:r>
            <a:r>
              <a:rPr lang="en-GB" sz="7200" b="1" dirty="0">
                <a:solidFill>
                  <a:schemeClr val="accent6">
                    <a:lumMod val="75000"/>
                  </a:schemeClr>
                </a:solidFill>
                <a:latin typeface="Chiller" panose="04020404031007020602" pitchFamily="82" charset="0"/>
              </a:rPr>
              <a:t>. </a:t>
            </a:r>
            <a:r>
              <a:rPr lang="hu-HU" sz="7200" b="1" dirty="0" smtClean="0">
                <a:solidFill>
                  <a:schemeClr val="accent6">
                    <a:lumMod val="75000"/>
                  </a:schemeClr>
                </a:solidFill>
                <a:latin typeface="Chiller" panose="04020404031007020602" pitchFamily="82" charset="0"/>
              </a:rPr>
              <a:t>osztálytól</a:t>
            </a:r>
            <a:r>
              <a:rPr lang="hu-HU" sz="7200" b="1" dirty="0" smtClean="0">
                <a:latin typeface="Chiller" panose="04020404031007020602" pitchFamily="82" charset="0"/>
              </a:rPr>
              <a:t> </a:t>
            </a:r>
            <a:endParaRPr lang="en-GB" sz="7200" b="1" dirty="0" smtClean="0">
              <a:latin typeface="Chiller" panose="04020404031007020602" pitchFamily="82" charset="0"/>
            </a:endParaRPr>
          </a:p>
          <a:p>
            <a:pPr algn="ctr"/>
            <a:r>
              <a:rPr lang="hu-HU" sz="7200" b="1" dirty="0" smtClean="0">
                <a:latin typeface="Chiller" panose="04020404031007020602" pitchFamily="82" charset="0"/>
              </a:rPr>
              <a:t> a</a:t>
            </a:r>
            <a:r>
              <a:rPr lang="en-GB" sz="7200" b="1" dirty="0" smtClean="0">
                <a:latin typeface="Chiller" panose="04020404031007020602" pitchFamily="82" charset="0"/>
              </a:rPr>
              <a:t>z </a:t>
            </a:r>
            <a:r>
              <a:rPr lang="en-GB" sz="7200" b="1" dirty="0" smtClean="0">
                <a:solidFill>
                  <a:schemeClr val="accent6">
                    <a:lumMod val="75000"/>
                  </a:schemeClr>
                </a:solidFill>
                <a:latin typeface="Chiller" panose="04020404031007020602" pitchFamily="82" charset="0"/>
              </a:rPr>
              <a:t>A</a:t>
            </a:r>
            <a:r>
              <a:rPr lang="hu-HU" sz="7200" b="1" dirty="0" smtClean="0">
                <a:solidFill>
                  <a:schemeClr val="accent6">
                    <a:lumMod val="75000"/>
                  </a:schemeClr>
                </a:solidFill>
                <a:latin typeface="Chiller" panose="04020404031007020602" pitchFamily="82" charset="0"/>
              </a:rPr>
              <a:t>DY</a:t>
            </a:r>
            <a:r>
              <a:rPr lang="en-GB" sz="7200" b="1" dirty="0" smtClean="0">
                <a:latin typeface="Chiller" panose="04020404031007020602" pitchFamily="82" charset="0"/>
              </a:rPr>
              <a:t>ban </a:t>
            </a:r>
            <a:r>
              <a:rPr lang="hu-HU" sz="7200" b="1" dirty="0" smtClean="0">
                <a:latin typeface="Chiller" panose="04020404031007020602" pitchFamily="82" charset="0"/>
              </a:rPr>
              <a:t>tanulna tovább </a:t>
            </a:r>
            <a:r>
              <a:rPr lang="hu-HU" sz="7200" b="1" dirty="0" smtClean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</a:t>
            </a:r>
            <a:endParaRPr lang="en-GB" sz="7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33650" y="1708530"/>
            <a:ext cx="24416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400" b="1" dirty="0" smtClean="0">
                <a:solidFill>
                  <a:srgbClr val="FF0000"/>
                </a:solidFill>
                <a:latin typeface="Chiller" panose="04020404031007020602" pitchFamily="82" charset="0"/>
              </a:rPr>
              <a:t>Lehet</a:t>
            </a:r>
            <a:r>
              <a:rPr lang="hu-HU" sz="2800" b="1" dirty="0" smtClean="0">
                <a:solidFill>
                  <a:srgbClr val="FF0000"/>
                </a:solidFill>
                <a:latin typeface="Chiller" panose="04020404031007020602" pitchFamily="82" charset="0"/>
              </a:rPr>
              <a:t>ő</a:t>
            </a:r>
            <a:r>
              <a:rPr lang="hu-HU" sz="4400" b="1" dirty="0" smtClean="0">
                <a:solidFill>
                  <a:srgbClr val="FF0000"/>
                </a:solidFill>
                <a:latin typeface="Chiller" panose="04020404031007020602" pitchFamily="82" charset="0"/>
              </a:rPr>
              <a:t>ségek?</a:t>
            </a:r>
            <a:endParaRPr lang="en-GB" sz="4400" b="1" dirty="0">
              <a:solidFill>
                <a:srgbClr val="FF0000"/>
              </a:solidFill>
              <a:latin typeface="Chiller" panose="040204040310070206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40634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178862" cy="1325563"/>
          </a:xfrm>
        </p:spPr>
        <p:txBody>
          <a:bodyPr>
            <a:normAutofit fontScale="90000"/>
          </a:bodyPr>
          <a:lstStyle/>
          <a:p>
            <a:r>
              <a:rPr lang="hu-HU" sz="6600" b="1" dirty="0" smtClean="0">
                <a:solidFill>
                  <a:srgbClr val="70AD47">
                    <a:lumMod val="75000"/>
                  </a:srgbClr>
                </a:solidFill>
                <a:latin typeface="Chiller" panose="04020404031007020602" pitchFamily="82" charset="0"/>
              </a:rPr>
              <a:t>Normál </a:t>
            </a:r>
            <a:r>
              <a:rPr lang="hu-HU" sz="6600" b="1" dirty="0">
                <a:solidFill>
                  <a:srgbClr val="70AD47">
                    <a:lumMod val="75000"/>
                  </a:srgbClr>
                </a:solidFill>
                <a:latin typeface="Chiller" panose="04020404031007020602" pitchFamily="82" charset="0"/>
              </a:rPr>
              <a:t>programú</a:t>
            </a:r>
            <a:r>
              <a:rPr lang="hu-HU" sz="6600" b="1" dirty="0">
                <a:solidFill>
                  <a:srgbClr val="00B0F0"/>
                </a:solidFill>
                <a:latin typeface="Chiller" panose="04020404031007020602" pitchFamily="82" charset="0"/>
              </a:rPr>
              <a:t> </a:t>
            </a:r>
            <a:r>
              <a:rPr lang="hu-HU" sz="6600" b="1" dirty="0" smtClean="0">
                <a:solidFill>
                  <a:schemeClr val="accent6">
                    <a:lumMod val="75000"/>
                  </a:schemeClr>
                </a:solidFill>
                <a:latin typeface="Chiller" panose="04020404031007020602" pitchFamily="82" charset="0"/>
              </a:rPr>
              <a:t>V.</a:t>
            </a:r>
            <a:r>
              <a:rPr lang="hu-HU" sz="6600" b="1" dirty="0" smtClean="0">
                <a:latin typeface="Chiller" panose="04020404031007020602" pitchFamily="82" charset="0"/>
              </a:rPr>
              <a:t> osztály a</a:t>
            </a:r>
            <a:r>
              <a:rPr lang="en-GB" sz="6600" b="1" dirty="0" smtClean="0">
                <a:latin typeface="Chiller" panose="04020404031007020602" pitchFamily="82" charset="0"/>
              </a:rPr>
              <a:t>z </a:t>
            </a:r>
            <a:r>
              <a:rPr lang="en-GB" sz="6600" b="1" dirty="0" smtClean="0">
                <a:solidFill>
                  <a:schemeClr val="accent6">
                    <a:lumMod val="75000"/>
                  </a:schemeClr>
                </a:solidFill>
                <a:latin typeface="Chiller" panose="04020404031007020602" pitchFamily="82" charset="0"/>
              </a:rPr>
              <a:t>A</a:t>
            </a:r>
            <a:r>
              <a:rPr lang="hu-HU" sz="6600" b="1" dirty="0" smtClean="0">
                <a:solidFill>
                  <a:schemeClr val="accent6">
                    <a:lumMod val="75000"/>
                  </a:schemeClr>
                </a:solidFill>
                <a:latin typeface="Chiller" panose="04020404031007020602" pitchFamily="82" charset="0"/>
              </a:rPr>
              <a:t>DY</a:t>
            </a:r>
            <a:r>
              <a:rPr lang="en-GB" sz="6600" b="1" dirty="0" smtClean="0">
                <a:latin typeface="Chiller" panose="04020404031007020602" pitchFamily="82" charset="0"/>
              </a:rPr>
              <a:t>ban</a:t>
            </a:r>
            <a:r>
              <a:rPr lang="hu-HU" sz="6600" b="1" dirty="0" smtClean="0">
                <a:latin typeface="Chiller" panose="04020404031007020602" pitchFamily="82" charset="0"/>
              </a:rPr>
              <a:t> </a:t>
            </a:r>
            <a:r>
              <a:rPr lang="en-GB" sz="6600" b="1" dirty="0" smtClean="0">
                <a:latin typeface="Chiller" panose="04020404031007020602" pitchFamily="82" charset="0"/>
              </a:rPr>
              <a:t> </a:t>
            </a:r>
            <a:r>
              <a:rPr lang="hu-HU" sz="9800" b="1" dirty="0" smtClean="0">
                <a:solidFill>
                  <a:schemeClr val="accent6">
                    <a:lumMod val="75000"/>
                  </a:schemeClr>
                </a:solidFill>
                <a:latin typeface="Chiller" panose="04020404031007020602" pitchFamily="82" charset="0"/>
                <a:sym typeface="Wingdings" panose="05000000000000000000" pitchFamily="2" charset="2"/>
              </a:rPr>
              <a:t></a:t>
            </a:r>
            <a:endParaRPr lang="en-GB" sz="9800" b="1" dirty="0">
              <a:solidFill>
                <a:schemeClr val="accent6">
                  <a:lumMod val="75000"/>
                </a:schemeClr>
              </a:solidFill>
              <a:latin typeface="Chiller" panose="04020404031007020602" pitchFamily="8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593755" y="2047741"/>
            <a:ext cx="10044067" cy="2008211"/>
          </a:xfrm>
        </p:spPr>
        <p:txBody>
          <a:bodyPr>
            <a:normAutofit lnSpcReduction="10000"/>
          </a:bodyPr>
          <a:lstStyle/>
          <a:p>
            <a:pPr algn="ctr"/>
            <a:r>
              <a:rPr lang="hu-HU" sz="6600" b="1" dirty="0" smtClean="0">
                <a:solidFill>
                  <a:srgbClr val="FF0000"/>
                </a:solidFill>
                <a:latin typeface="Chiller" panose="04020404031007020602" pitchFamily="82" charset="0"/>
              </a:rPr>
              <a:t>Június 20-ig (szerda)</a:t>
            </a:r>
            <a:endParaRPr lang="en-GB" sz="6600" b="1" dirty="0" smtClean="0">
              <a:solidFill>
                <a:srgbClr val="FF0000"/>
              </a:solidFill>
              <a:latin typeface="Chiller" panose="04020404031007020602" pitchFamily="82" charset="0"/>
            </a:endParaRPr>
          </a:p>
          <a:p>
            <a:pPr marL="0" indent="0" algn="ctr">
              <a:buNone/>
            </a:pPr>
            <a:r>
              <a:rPr lang="hu-HU" sz="6600" b="1" dirty="0" smtClean="0">
                <a:solidFill>
                  <a:srgbClr val="00B0F0"/>
                </a:solidFill>
                <a:latin typeface="Chiller" panose="04020404031007020602" pitchFamily="82" charset="0"/>
              </a:rPr>
              <a:t>Beiratkozási kérvény kitöltése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751399" y="4173674"/>
            <a:ext cx="10846090" cy="2181859"/>
          </a:xfrm>
        </p:spPr>
        <p:txBody>
          <a:bodyPr>
            <a:noAutofit/>
          </a:bodyPr>
          <a:lstStyle/>
          <a:p>
            <a:pPr lvl="7"/>
            <a:r>
              <a:rPr lang="hu-HU" sz="6600" b="1" dirty="0" smtClean="0">
                <a:solidFill>
                  <a:srgbClr val="FF0000"/>
                </a:solidFill>
                <a:latin typeface="Chiller" panose="04020404031007020602" pitchFamily="82" charset="0"/>
              </a:rPr>
              <a:t>Amennyiben</a:t>
            </a:r>
          </a:p>
          <a:p>
            <a:pPr marL="0" indent="0">
              <a:buNone/>
            </a:pPr>
            <a:r>
              <a:rPr lang="hu-HU" sz="6600" b="1" dirty="0">
                <a:solidFill>
                  <a:srgbClr val="00B0F0"/>
                </a:solidFill>
                <a:latin typeface="Chiller" panose="04020404031007020602" pitchFamily="82" charset="0"/>
              </a:rPr>
              <a:t>a</a:t>
            </a:r>
            <a:r>
              <a:rPr lang="hu-HU" sz="6600" b="1" dirty="0" smtClean="0">
                <a:solidFill>
                  <a:srgbClr val="00B0F0"/>
                </a:solidFill>
                <a:latin typeface="Chiller" panose="04020404031007020602" pitchFamily="82" charset="0"/>
              </a:rPr>
              <a:t> </a:t>
            </a:r>
            <a:r>
              <a:rPr lang="hu-HU" sz="6600" b="1" dirty="0" err="1" smtClean="0">
                <a:solidFill>
                  <a:srgbClr val="00B0F0"/>
                </a:solidFill>
                <a:latin typeface="Chiller" panose="04020404031007020602" pitchFamily="82" charset="0"/>
              </a:rPr>
              <a:t>beiratkozottak</a:t>
            </a:r>
            <a:r>
              <a:rPr lang="hu-HU" sz="6600" b="1" dirty="0" smtClean="0">
                <a:solidFill>
                  <a:srgbClr val="00B0F0"/>
                </a:solidFill>
                <a:latin typeface="Chiller" panose="04020404031007020602" pitchFamily="82" charset="0"/>
              </a:rPr>
              <a:t> száma </a:t>
            </a:r>
            <a:r>
              <a:rPr lang="hu-HU" sz="7200" b="1" dirty="0" smtClean="0">
                <a:solidFill>
                  <a:srgbClr val="FF0000"/>
                </a:solidFill>
                <a:latin typeface="Chiller" panose="04020404031007020602" pitchFamily="82" charset="0"/>
                <a:sym typeface="Symbol" panose="05050102010706020507" pitchFamily="18" charset="2"/>
              </a:rPr>
              <a:t></a:t>
            </a:r>
            <a:r>
              <a:rPr lang="hu-HU" sz="6600" b="1" dirty="0" smtClean="0">
                <a:solidFill>
                  <a:srgbClr val="00B0F0"/>
                </a:solidFill>
                <a:latin typeface="Chiller" panose="04020404031007020602" pitchFamily="82" charset="0"/>
                <a:sym typeface="Symbol" panose="05050102010706020507" pitchFamily="18" charset="2"/>
              </a:rPr>
              <a:t> </a:t>
            </a:r>
            <a:r>
              <a:rPr lang="hu-HU" sz="6600" b="1" dirty="0" smtClean="0">
                <a:solidFill>
                  <a:schemeClr val="accent6">
                    <a:lumMod val="75000"/>
                  </a:schemeClr>
                </a:solidFill>
                <a:latin typeface="Chiller" panose="04020404031007020602" pitchFamily="82" charset="0"/>
                <a:sym typeface="Symbol" panose="05050102010706020507" pitchFamily="18" charset="2"/>
              </a:rPr>
              <a:t>a helyek száma</a:t>
            </a:r>
            <a:endParaRPr lang="hu-HU" sz="6600" b="1" dirty="0">
              <a:solidFill>
                <a:schemeClr val="accent6">
                  <a:lumMod val="75000"/>
                </a:schemeClr>
              </a:solidFill>
              <a:latin typeface="Chiller" panose="040204040310070206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2588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6000" b="1" dirty="0" smtClean="0">
                <a:solidFill>
                  <a:srgbClr val="70AD47">
                    <a:lumMod val="75000"/>
                  </a:srgbClr>
                </a:solidFill>
                <a:latin typeface="Chiller" panose="04020404031007020602" pitchFamily="82" charset="0"/>
              </a:rPr>
              <a:t>Normál </a:t>
            </a:r>
            <a:r>
              <a:rPr lang="hu-HU" sz="6000" b="1" dirty="0">
                <a:solidFill>
                  <a:srgbClr val="70AD47">
                    <a:lumMod val="75000"/>
                  </a:srgbClr>
                </a:solidFill>
                <a:latin typeface="Chiller" panose="04020404031007020602" pitchFamily="82" charset="0"/>
              </a:rPr>
              <a:t>programú</a:t>
            </a:r>
            <a:r>
              <a:rPr lang="hu-HU" sz="6000" b="1" dirty="0">
                <a:solidFill>
                  <a:srgbClr val="00B0F0"/>
                </a:solidFill>
                <a:latin typeface="Chiller" panose="04020404031007020602" pitchFamily="82" charset="0"/>
              </a:rPr>
              <a:t> </a:t>
            </a:r>
            <a:r>
              <a:rPr lang="hu-HU" sz="5900" b="1" dirty="0" smtClean="0">
                <a:solidFill>
                  <a:srgbClr val="70AD47">
                    <a:lumMod val="75000"/>
                  </a:srgbClr>
                </a:solidFill>
                <a:latin typeface="Chiller" panose="04020404031007020602" pitchFamily="82" charset="0"/>
              </a:rPr>
              <a:t>V</a:t>
            </a:r>
            <a:r>
              <a:rPr lang="hu-HU" sz="5900" b="1" dirty="0">
                <a:solidFill>
                  <a:srgbClr val="70AD47">
                    <a:lumMod val="75000"/>
                  </a:srgbClr>
                </a:solidFill>
                <a:latin typeface="Chiller" panose="04020404031007020602" pitchFamily="82" charset="0"/>
              </a:rPr>
              <a:t>.</a:t>
            </a:r>
            <a:r>
              <a:rPr lang="hu-HU" sz="5900" b="1" dirty="0">
                <a:solidFill>
                  <a:prstClr val="black"/>
                </a:solidFill>
                <a:latin typeface="Chiller" panose="04020404031007020602" pitchFamily="82" charset="0"/>
              </a:rPr>
              <a:t> osztály a</a:t>
            </a:r>
            <a:r>
              <a:rPr lang="en-GB" sz="5900" b="1" dirty="0">
                <a:solidFill>
                  <a:prstClr val="black"/>
                </a:solidFill>
                <a:latin typeface="Chiller" panose="04020404031007020602" pitchFamily="82" charset="0"/>
              </a:rPr>
              <a:t>z </a:t>
            </a:r>
            <a:r>
              <a:rPr lang="en-GB" sz="5900" b="1" dirty="0">
                <a:solidFill>
                  <a:srgbClr val="70AD47">
                    <a:lumMod val="75000"/>
                  </a:srgbClr>
                </a:solidFill>
                <a:latin typeface="Chiller" panose="04020404031007020602" pitchFamily="82" charset="0"/>
              </a:rPr>
              <a:t>A</a:t>
            </a:r>
            <a:r>
              <a:rPr lang="hu-HU" sz="5900" b="1" dirty="0">
                <a:solidFill>
                  <a:srgbClr val="70AD47">
                    <a:lumMod val="75000"/>
                  </a:srgbClr>
                </a:solidFill>
                <a:latin typeface="Chiller" panose="04020404031007020602" pitchFamily="82" charset="0"/>
              </a:rPr>
              <a:t>DY</a:t>
            </a:r>
            <a:r>
              <a:rPr lang="en-GB" sz="5900" b="1" dirty="0">
                <a:solidFill>
                  <a:prstClr val="black"/>
                </a:solidFill>
                <a:latin typeface="Chiller" panose="04020404031007020602" pitchFamily="82" charset="0"/>
              </a:rPr>
              <a:t>ban</a:t>
            </a:r>
            <a:r>
              <a:rPr lang="hu-HU" sz="5900" b="1" dirty="0">
                <a:solidFill>
                  <a:prstClr val="black"/>
                </a:solidFill>
                <a:latin typeface="Chiller" panose="04020404031007020602" pitchFamily="82" charset="0"/>
              </a:rPr>
              <a:t> </a:t>
            </a:r>
            <a:r>
              <a:rPr lang="en-GB" sz="5900" b="1" dirty="0">
                <a:solidFill>
                  <a:prstClr val="black"/>
                </a:solidFill>
                <a:latin typeface="Chiller" panose="04020404031007020602" pitchFamily="82" charset="0"/>
              </a:rPr>
              <a:t> </a:t>
            </a:r>
            <a:r>
              <a:rPr lang="hu-HU" sz="8800" b="1" dirty="0">
                <a:solidFill>
                  <a:srgbClr val="70AD47">
                    <a:lumMod val="75000"/>
                  </a:srgbClr>
                </a:solidFill>
                <a:latin typeface="Chiller" panose="04020404031007020602" pitchFamily="82" charset="0"/>
                <a:sym typeface="Wingdings" panose="05000000000000000000" pitchFamily="2" charset="2"/>
              </a:rPr>
              <a:t>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061016"/>
            <a:ext cx="10849824" cy="2022098"/>
          </a:xfrm>
        </p:spPr>
        <p:txBody>
          <a:bodyPr>
            <a:normAutofit fontScale="92500" lnSpcReduction="20000"/>
          </a:bodyPr>
          <a:lstStyle/>
          <a:p>
            <a:pPr lvl="0" algn="ctr"/>
            <a:r>
              <a:rPr lang="hu-HU" sz="6600" b="1" dirty="0">
                <a:solidFill>
                  <a:srgbClr val="FF0000"/>
                </a:solidFill>
                <a:latin typeface="Chiller" panose="04020404031007020602" pitchFamily="82" charset="0"/>
              </a:rPr>
              <a:t>Június </a:t>
            </a:r>
            <a:r>
              <a:rPr lang="hu-HU" sz="6600" b="1" dirty="0" smtClean="0">
                <a:solidFill>
                  <a:srgbClr val="FF0000"/>
                </a:solidFill>
                <a:latin typeface="Chiller" panose="04020404031007020602" pitchFamily="82" charset="0"/>
              </a:rPr>
              <a:t>21 (csütörtök)</a:t>
            </a:r>
          </a:p>
          <a:p>
            <a:pPr marL="0" lvl="0" indent="0" algn="ctr">
              <a:buNone/>
            </a:pPr>
            <a:r>
              <a:rPr lang="hu-HU" sz="6600" b="1" dirty="0" smtClean="0">
                <a:solidFill>
                  <a:srgbClr val="FF0000"/>
                </a:solidFill>
                <a:latin typeface="Chiller" panose="04020404031007020602" pitchFamily="82" charset="0"/>
              </a:rPr>
              <a:t>9</a:t>
            </a:r>
            <a:r>
              <a:rPr lang="en-GB" sz="6600" b="1" dirty="0" smtClean="0">
                <a:solidFill>
                  <a:srgbClr val="FF0000"/>
                </a:solidFill>
                <a:latin typeface="Chiller" panose="04020404031007020602" pitchFamily="82" charset="0"/>
              </a:rPr>
              <a:t> </a:t>
            </a:r>
            <a:r>
              <a:rPr lang="hu-HU" sz="6600" b="1" dirty="0" smtClean="0">
                <a:solidFill>
                  <a:srgbClr val="FF0000"/>
                </a:solidFill>
                <a:latin typeface="Chiller" panose="04020404031007020602" pitchFamily="82" charset="0"/>
              </a:rPr>
              <a:t>ó</a:t>
            </a:r>
            <a:r>
              <a:rPr lang="en-GB" sz="6600" b="1" dirty="0" err="1" smtClean="0">
                <a:solidFill>
                  <a:srgbClr val="FF0000"/>
                </a:solidFill>
                <a:latin typeface="Chiller" panose="04020404031007020602" pitchFamily="82" charset="0"/>
              </a:rPr>
              <a:t>ra</a:t>
            </a:r>
            <a:r>
              <a:rPr lang="hu-HU" sz="6600" b="1" dirty="0" smtClean="0">
                <a:solidFill>
                  <a:srgbClr val="FF0000"/>
                </a:solidFill>
                <a:latin typeface="Chiller" panose="04020404031007020602" pitchFamily="82" charset="0"/>
              </a:rPr>
              <a:t> </a:t>
            </a:r>
            <a:r>
              <a:rPr lang="hu-HU" sz="6600" b="1" dirty="0" smtClean="0">
                <a:latin typeface="Chiller" panose="04020404031007020602" pitchFamily="82" charset="0"/>
              </a:rPr>
              <a:t>R</a:t>
            </a:r>
            <a:r>
              <a:rPr lang="hu-HU" sz="5600" b="1" dirty="0" smtClean="0">
                <a:solidFill>
                  <a:prstClr val="black"/>
                </a:solidFill>
                <a:latin typeface="Chiller" panose="04020404031007020602" pitchFamily="82" charset="0"/>
              </a:rPr>
              <a:t>észvétel az </a:t>
            </a:r>
            <a:r>
              <a:rPr lang="hu-HU" sz="5600" b="1" dirty="0" smtClean="0">
                <a:solidFill>
                  <a:schemeClr val="accent6">
                    <a:lumMod val="75000"/>
                  </a:schemeClr>
                </a:solidFill>
                <a:latin typeface="Chiller" panose="04020404031007020602" pitchFamily="82" charset="0"/>
              </a:rPr>
              <a:t>angol kompetencia teszt</a:t>
            </a:r>
            <a:r>
              <a:rPr lang="hu-HU" sz="5600" b="1" dirty="0" smtClean="0">
                <a:solidFill>
                  <a:prstClr val="black"/>
                </a:solidFill>
                <a:latin typeface="Chiller" panose="04020404031007020602" pitchFamily="82" charset="0"/>
              </a:rPr>
              <a:t>en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8200" y="4200810"/>
            <a:ext cx="10849824" cy="1593408"/>
          </a:xfrm>
        </p:spPr>
        <p:txBody>
          <a:bodyPr>
            <a:normAutofit fontScale="92500" lnSpcReduction="20000"/>
          </a:bodyPr>
          <a:lstStyle/>
          <a:p>
            <a:pPr lvl="0" algn="ctr"/>
            <a:r>
              <a:rPr lang="hu-HU" sz="6600" b="1" dirty="0">
                <a:solidFill>
                  <a:srgbClr val="FF0000"/>
                </a:solidFill>
                <a:latin typeface="Chiller" panose="04020404031007020602" pitchFamily="82" charset="0"/>
              </a:rPr>
              <a:t>Június </a:t>
            </a:r>
            <a:r>
              <a:rPr lang="hu-HU" sz="6600" b="1" dirty="0" smtClean="0">
                <a:solidFill>
                  <a:srgbClr val="FF0000"/>
                </a:solidFill>
                <a:latin typeface="Chiller" panose="04020404031007020602" pitchFamily="82" charset="0"/>
              </a:rPr>
              <a:t>21 (</a:t>
            </a:r>
            <a:r>
              <a:rPr lang="hu-HU" sz="6600" b="1" dirty="0">
                <a:solidFill>
                  <a:srgbClr val="FF0000"/>
                </a:solidFill>
                <a:latin typeface="Chiller" panose="04020404031007020602" pitchFamily="82" charset="0"/>
              </a:rPr>
              <a:t>csütörtök</a:t>
            </a:r>
            <a:r>
              <a:rPr lang="hu-HU" sz="6600" b="1" dirty="0" smtClean="0">
                <a:solidFill>
                  <a:srgbClr val="FF0000"/>
                </a:solidFill>
                <a:latin typeface="Chiller" panose="04020404031007020602" pitchFamily="82" charset="0"/>
              </a:rPr>
              <a:t>)</a:t>
            </a:r>
          </a:p>
          <a:p>
            <a:pPr marL="0" lvl="0" indent="0">
              <a:buNone/>
            </a:pPr>
            <a:r>
              <a:rPr lang="hu-HU" sz="6600" b="1" dirty="0" smtClean="0">
                <a:solidFill>
                  <a:srgbClr val="FF0000"/>
                </a:solidFill>
                <a:latin typeface="Chiller" panose="04020404031007020602" pitchFamily="82" charset="0"/>
              </a:rPr>
              <a:t>20 óra </a:t>
            </a:r>
            <a:r>
              <a:rPr lang="hu-HU" sz="6600" b="1" dirty="0" smtClean="0">
                <a:latin typeface="Chiller" panose="04020404031007020602" pitchFamily="82" charset="0"/>
              </a:rPr>
              <a:t>Végleges eredmények kihirdetése</a:t>
            </a:r>
            <a:endParaRPr lang="hu-HU" sz="6600" b="1" dirty="0">
              <a:latin typeface="Chiller" panose="04020404031007020602" pitchFamily="82" charset="0"/>
            </a:endParaRP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186132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1826" y="443620"/>
            <a:ext cx="11449159" cy="1131683"/>
          </a:xfrm>
        </p:spPr>
        <p:txBody>
          <a:bodyPr>
            <a:normAutofit fontScale="90000"/>
          </a:bodyPr>
          <a:lstStyle/>
          <a:p>
            <a:pPr lvl="0">
              <a:spcBef>
                <a:spcPts val="1000"/>
              </a:spcBef>
            </a:pPr>
            <a:r>
              <a:rPr lang="hu-HU" sz="6600" b="1" dirty="0">
                <a:solidFill>
                  <a:srgbClr val="70AD47">
                    <a:lumMod val="75000"/>
                  </a:srgbClr>
                </a:solidFill>
                <a:latin typeface="Chiller" panose="04020404031007020602" pitchFamily="82" charset="0"/>
              </a:rPr>
              <a:t>Gyermekem</a:t>
            </a:r>
            <a:r>
              <a:rPr lang="hu-HU" sz="5500" b="1" dirty="0">
                <a:solidFill>
                  <a:srgbClr val="70AD47">
                    <a:lumMod val="75000"/>
                  </a:srgbClr>
                </a:solidFill>
                <a:latin typeface="Chiller" panose="04020404031007020602" pitchFamily="82" charset="0"/>
              </a:rPr>
              <a:t> </a:t>
            </a:r>
            <a:r>
              <a:rPr lang="hu-HU" sz="5500" b="1" dirty="0">
                <a:solidFill>
                  <a:srgbClr val="00B0F0"/>
                </a:solidFill>
                <a:latin typeface="Chiller" panose="04020404031007020602" pitchFamily="82" charset="0"/>
              </a:rPr>
              <a:t>bejutott</a:t>
            </a:r>
            <a:r>
              <a:rPr lang="hu-HU" sz="5500" b="1" dirty="0">
                <a:solidFill>
                  <a:srgbClr val="70AD47">
                    <a:lumMod val="75000"/>
                  </a:srgbClr>
                </a:solidFill>
                <a:latin typeface="Chiller" panose="04020404031007020602" pitchFamily="82" charset="0"/>
              </a:rPr>
              <a:t> </a:t>
            </a:r>
            <a:r>
              <a:rPr lang="hu-HU" sz="5500" b="1" dirty="0" smtClean="0">
                <a:solidFill>
                  <a:srgbClr val="70AD47">
                    <a:lumMod val="75000"/>
                  </a:srgbClr>
                </a:solidFill>
                <a:latin typeface="Chiller" panose="04020404031007020602" pitchFamily="82" charset="0"/>
              </a:rPr>
              <a:t>a n</a:t>
            </a:r>
            <a:r>
              <a:rPr lang="hu-HU" sz="6000" b="1" dirty="0" smtClean="0">
                <a:solidFill>
                  <a:srgbClr val="70AD47">
                    <a:lumMod val="75000"/>
                  </a:srgbClr>
                </a:solidFill>
                <a:latin typeface="Chiller" panose="04020404031007020602" pitchFamily="82" charset="0"/>
              </a:rPr>
              <a:t>ormál </a:t>
            </a:r>
            <a:r>
              <a:rPr lang="hu-HU" sz="6000" b="1" dirty="0">
                <a:solidFill>
                  <a:srgbClr val="70AD47">
                    <a:lumMod val="75000"/>
                  </a:srgbClr>
                </a:solidFill>
                <a:latin typeface="Chiller" panose="04020404031007020602" pitchFamily="82" charset="0"/>
              </a:rPr>
              <a:t>programú</a:t>
            </a:r>
            <a:r>
              <a:rPr lang="hu-HU" sz="6000" b="1" dirty="0">
                <a:solidFill>
                  <a:srgbClr val="00B0F0"/>
                </a:solidFill>
                <a:latin typeface="Chiller" panose="04020404031007020602" pitchFamily="82" charset="0"/>
              </a:rPr>
              <a:t> </a:t>
            </a:r>
            <a:r>
              <a:rPr lang="hu-HU" sz="5500" b="1" dirty="0" smtClean="0">
                <a:solidFill>
                  <a:srgbClr val="70AD47">
                    <a:lumMod val="75000"/>
                  </a:srgbClr>
                </a:solidFill>
                <a:latin typeface="Chiller" panose="04020404031007020602" pitchFamily="82" charset="0"/>
              </a:rPr>
              <a:t>osztályba </a:t>
            </a:r>
            <a:r>
              <a:rPr lang="hu-HU" sz="5600" b="1" dirty="0">
                <a:solidFill>
                  <a:srgbClr val="70AD47">
                    <a:lumMod val="75000"/>
                  </a:srgbClr>
                </a:solidFill>
                <a:latin typeface="Calibri"/>
                <a:sym typeface="Wingdings" panose="05000000000000000000" pitchFamily="2" charset="2"/>
              </a:rPr>
              <a:t></a:t>
            </a:r>
            <a:endParaRPr lang="en-GB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20150" y="1706576"/>
            <a:ext cx="7532483" cy="5151424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hu-HU" sz="7200" b="1" dirty="0" smtClean="0">
                <a:solidFill>
                  <a:srgbClr val="FF0000"/>
                </a:solidFill>
                <a:latin typeface="Chiller" panose="04020404031007020602" pitchFamily="82" charset="0"/>
              </a:rPr>
              <a:t>Június 25 (hétf</a:t>
            </a:r>
            <a:r>
              <a:rPr lang="hu-HU" sz="4800" b="1" dirty="0" smtClean="0">
                <a:solidFill>
                  <a:srgbClr val="FF0000"/>
                </a:solidFill>
                <a:latin typeface="Chiller" panose="04020404031007020602" pitchFamily="82" charset="0"/>
              </a:rPr>
              <a:t>ő</a:t>
            </a:r>
            <a:r>
              <a:rPr lang="hu-HU" sz="7200" b="1" dirty="0" smtClean="0">
                <a:solidFill>
                  <a:srgbClr val="FF0000"/>
                </a:solidFill>
                <a:latin typeface="Chiller" panose="04020404031007020602" pitchFamily="82" charset="0"/>
              </a:rPr>
              <a:t>)</a:t>
            </a:r>
          </a:p>
          <a:p>
            <a:pPr algn="ctr"/>
            <a:r>
              <a:rPr lang="hu-HU" sz="7200" b="1" dirty="0">
                <a:solidFill>
                  <a:srgbClr val="FF0000"/>
                </a:solidFill>
                <a:latin typeface="Chiller" panose="04020404031007020602" pitchFamily="82" charset="0"/>
              </a:rPr>
              <a:t>Június </a:t>
            </a:r>
            <a:r>
              <a:rPr lang="hu-HU" sz="7200" b="1" dirty="0" smtClean="0">
                <a:solidFill>
                  <a:srgbClr val="FF0000"/>
                </a:solidFill>
                <a:latin typeface="Chiller" panose="04020404031007020602" pitchFamily="82" charset="0"/>
              </a:rPr>
              <a:t>26 (kedd)</a:t>
            </a:r>
          </a:p>
          <a:p>
            <a:pPr marL="0" indent="0">
              <a:buNone/>
            </a:pPr>
            <a:r>
              <a:rPr lang="hu-HU" sz="5400" b="1" dirty="0">
                <a:solidFill>
                  <a:srgbClr val="00B0F0"/>
                </a:solidFill>
                <a:latin typeface="Chiller" panose="04020404031007020602" pitchFamily="82" charset="0"/>
              </a:rPr>
              <a:t>Személyesen </a:t>
            </a:r>
            <a:r>
              <a:rPr lang="hu-HU" sz="5400" b="1" dirty="0" smtClean="0">
                <a:solidFill>
                  <a:srgbClr val="00B0F0"/>
                </a:solidFill>
                <a:latin typeface="Chiller" panose="04020404031007020602" pitchFamily="82" charset="0"/>
              </a:rPr>
              <a:t>érvényesítem gyermekem</a:t>
            </a:r>
          </a:p>
          <a:p>
            <a:pPr marL="0" indent="0">
              <a:buNone/>
            </a:pPr>
            <a:r>
              <a:rPr lang="hu-HU" sz="5400" b="1" dirty="0" smtClean="0">
                <a:solidFill>
                  <a:srgbClr val="00B0F0"/>
                </a:solidFill>
                <a:latin typeface="Chiller" panose="04020404031007020602" pitchFamily="82" charset="0"/>
              </a:rPr>
              <a:t>helyét </a:t>
            </a:r>
            <a:r>
              <a:rPr lang="hu-HU" sz="5400" b="1" dirty="0">
                <a:solidFill>
                  <a:srgbClr val="00B0F0"/>
                </a:solidFill>
                <a:latin typeface="Chiller" panose="04020404031007020602" pitchFamily="82" charset="0"/>
              </a:rPr>
              <a:t>az </a:t>
            </a:r>
            <a:r>
              <a:rPr lang="hu-HU" sz="5400" b="1" dirty="0">
                <a:solidFill>
                  <a:schemeClr val="accent6">
                    <a:lumMod val="75000"/>
                  </a:schemeClr>
                </a:solidFill>
                <a:latin typeface="Chiller" panose="04020404031007020602" pitchFamily="82" charset="0"/>
              </a:rPr>
              <a:t>Ady</a:t>
            </a:r>
            <a:r>
              <a:rPr lang="hu-HU" sz="5400" b="1" dirty="0">
                <a:solidFill>
                  <a:srgbClr val="00B0F0"/>
                </a:solidFill>
                <a:latin typeface="Chiller" panose="04020404031007020602" pitchFamily="82" charset="0"/>
              </a:rPr>
              <a:t>ban, </a:t>
            </a:r>
            <a:r>
              <a:rPr lang="hu-HU" sz="5400" b="1" dirty="0" smtClean="0">
                <a:solidFill>
                  <a:srgbClr val="00B0F0"/>
                </a:solidFill>
                <a:latin typeface="Chiller" panose="04020404031007020602" pitchFamily="82" charset="0"/>
              </a:rPr>
              <a:t>a </a:t>
            </a:r>
            <a:r>
              <a:rPr lang="hu-HU" sz="5400" b="1" dirty="0">
                <a:solidFill>
                  <a:srgbClr val="70AD47">
                    <a:lumMod val="75000"/>
                  </a:srgbClr>
                </a:solidFill>
                <a:latin typeface="Chiller" panose="04020404031007020602" pitchFamily="82" charset="0"/>
              </a:rPr>
              <a:t>normál programú</a:t>
            </a:r>
            <a:r>
              <a:rPr lang="hu-HU" sz="5400" b="1" dirty="0">
                <a:solidFill>
                  <a:srgbClr val="00B0F0"/>
                </a:solidFill>
                <a:latin typeface="Chiller" panose="04020404031007020602" pitchFamily="82" charset="0"/>
              </a:rPr>
              <a:t> </a:t>
            </a:r>
            <a:endParaRPr lang="hu-HU" sz="5400" b="1" dirty="0" smtClean="0">
              <a:solidFill>
                <a:srgbClr val="00B0F0"/>
              </a:solidFill>
              <a:latin typeface="Chiller" panose="04020404031007020602" pitchFamily="82" charset="0"/>
            </a:endParaRPr>
          </a:p>
          <a:p>
            <a:pPr marL="0" indent="0">
              <a:buNone/>
            </a:pPr>
            <a:r>
              <a:rPr lang="hu-HU" sz="5400" b="1" dirty="0" smtClean="0">
                <a:solidFill>
                  <a:srgbClr val="00B0F0"/>
                </a:solidFill>
                <a:latin typeface="Chiller" panose="04020404031007020602" pitchFamily="82" charset="0"/>
              </a:rPr>
              <a:t>V. osztályban </a:t>
            </a:r>
            <a:r>
              <a:rPr lang="hu-HU" sz="5400" b="1" dirty="0" smtClean="0">
                <a:solidFill>
                  <a:srgbClr val="70AD47">
                    <a:lumMod val="75000"/>
                  </a:srgbClr>
                </a:solidFill>
                <a:sym typeface="Wingdings" panose="05000000000000000000" pitchFamily="2" charset="2"/>
              </a:rPr>
              <a:t> </a:t>
            </a:r>
            <a:r>
              <a:rPr lang="hu-HU" sz="5400" b="1" dirty="0" smtClean="0">
                <a:latin typeface="Chiller" panose="04020404031007020602" pitchFamily="82" charset="0"/>
              </a:rPr>
              <a:t>(titkárság)</a:t>
            </a:r>
          </a:p>
          <a:p>
            <a:pPr marL="0" indent="0" algn="ctr">
              <a:buNone/>
            </a:pPr>
            <a:r>
              <a:rPr lang="hu-HU" sz="7200" b="1" dirty="0" smtClean="0">
                <a:solidFill>
                  <a:srgbClr val="FF0000"/>
                </a:solidFill>
                <a:latin typeface="Chiller" panose="04020404031007020602" pitchFamily="82" charset="0"/>
              </a:rPr>
              <a:t>14:00-17:00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7673" y="2085667"/>
            <a:ext cx="2503589" cy="3922461"/>
          </a:xfrm>
          <a:prstGeom prst="rect">
            <a:avLst/>
          </a:prstGeom>
        </p:spPr>
      </p:pic>
      <p:sp>
        <p:nvSpPr>
          <p:cNvPr id="6" name="Text Placeholder 5"/>
          <p:cNvSpPr txBox="1">
            <a:spLocks noGrp="1"/>
          </p:cNvSpPr>
          <p:nvPr>
            <p:ph type="body" sz="half" idx="2"/>
          </p:nvPr>
        </p:nvSpPr>
        <p:spPr>
          <a:xfrm>
            <a:off x="927672" y="2593739"/>
            <a:ext cx="2503589" cy="718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400" b="1" dirty="0" smtClean="0">
                <a:solidFill>
                  <a:srgbClr val="FF0000"/>
                </a:solidFill>
                <a:latin typeface="Chiller" panose="04020404031007020602" pitchFamily="82" charset="0"/>
              </a:rPr>
              <a:t>Mit </a:t>
            </a:r>
            <a:r>
              <a:rPr lang="hu-HU" sz="4000" b="1" dirty="0" smtClean="0">
                <a:solidFill>
                  <a:srgbClr val="FF0000"/>
                </a:solidFill>
                <a:latin typeface="Chiller" panose="04020404031007020602" pitchFamily="82" charset="0"/>
              </a:rPr>
              <a:t>tegyek</a:t>
            </a:r>
            <a:r>
              <a:rPr lang="hu-HU" sz="4400" b="1" dirty="0" smtClean="0">
                <a:solidFill>
                  <a:srgbClr val="FF0000"/>
                </a:solidFill>
                <a:latin typeface="Chiller" panose="04020404031007020602" pitchFamily="82" charset="0"/>
              </a:rPr>
              <a:t>?</a:t>
            </a:r>
            <a:endParaRPr lang="en-GB" sz="4400" b="1" dirty="0">
              <a:solidFill>
                <a:srgbClr val="FF0000"/>
              </a:solidFill>
              <a:latin typeface="Chiller" panose="040204040310070206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22190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58356" y="522570"/>
            <a:ext cx="5957525" cy="1871804"/>
          </a:xfrm>
        </p:spPr>
        <p:txBody>
          <a:bodyPr>
            <a:normAutofit fontScale="90000"/>
          </a:bodyPr>
          <a:lstStyle/>
          <a:p>
            <a:r>
              <a:rPr lang="hu-HU" sz="6600" b="1" dirty="0" smtClean="0">
                <a:solidFill>
                  <a:srgbClr val="FF0000"/>
                </a:solidFill>
                <a:latin typeface="Chiller" panose="04020404031007020602" pitchFamily="82" charset="0"/>
              </a:rPr>
              <a:t>SZERETETTEL</a:t>
            </a:r>
            <a:r>
              <a:rPr lang="hu-HU" sz="6600" b="1" dirty="0" smtClean="0">
                <a:solidFill>
                  <a:srgbClr val="00B0F0"/>
                </a:solidFill>
                <a:latin typeface="Chiller" panose="04020404031007020602" pitchFamily="82" charset="0"/>
              </a:rPr>
              <a:t> </a:t>
            </a:r>
            <a:r>
              <a:rPr lang="hu-HU" sz="6600" b="1" dirty="0" err="1" smtClean="0">
                <a:solidFill>
                  <a:srgbClr val="00B0F0"/>
                </a:solidFill>
                <a:latin typeface="Chiller" panose="04020404031007020602" pitchFamily="82" charset="0"/>
              </a:rPr>
              <a:t>VÁRjUK</a:t>
            </a:r>
            <a:r>
              <a:rPr lang="hu-HU" sz="6600" b="1" dirty="0" smtClean="0">
                <a:solidFill>
                  <a:srgbClr val="00B0F0"/>
                </a:solidFill>
                <a:latin typeface="Chiller" panose="04020404031007020602" pitchFamily="82" charset="0"/>
              </a:rPr>
              <a:t> leend</a:t>
            </a:r>
            <a:r>
              <a:rPr lang="hu-HU" sz="4000" b="1" dirty="0" smtClean="0">
                <a:solidFill>
                  <a:srgbClr val="00B0F0"/>
                </a:solidFill>
                <a:latin typeface="Chiller" panose="04020404031007020602" pitchFamily="82" charset="0"/>
              </a:rPr>
              <a:t>ő </a:t>
            </a:r>
            <a:r>
              <a:rPr lang="hu-HU" sz="6700" b="1" dirty="0" smtClean="0">
                <a:solidFill>
                  <a:schemeClr val="accent6">
                    <a:lumMod val="75000"/>
                  </a:schemeClr>
                </a:solidFill>
                <a:latin typeface="Chiller" panose="04020404031007020602" pitchFamily="82" charset="0"/>
              </a:rPr>
              <a:t>V. osztályosainkat</a:t>
            </a:r>
            <a:endParaRPr lang="en-GB" sz="6700" b="1" dirty="0">
              <a:solidFill>
                <a:schemeClr val="accent6">
                  <a:lumMod val="75000"/>
                </a:schemeClr>
              </a:solidFill>
              <a:latin typeface="Chiller" panose="04020404031007020602" pitchFamily="82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1421470" y="2302527"/>
            <a:ext cx="4737146" cy="1428973"/>
          </a:xfrm>
        </p:spPr>
        <p:txBody>
          <a:bodyPr>
            <a:normAutofit/>
          </a:bodyPr>
          <a:lstStyle/>
          <a:p>
            <a:r>
              <a:rPr lang="hu-HU" sz="6600" dirty="0">
                <a:latin typeface="Chiller" panose="04020404031007020602" pitchFamily="82" charset="0"/>
              </a:rPr>
              <a:t>a</a:t>
            </a:r>
            <a:r>
              <a:rPr lang="hu-HU" sz="6600" dirty="0" smtClean="0">
                <a:latin typeface="Chiller" panose="04020404031007020602" pitchFamily="82" charset="0"/>
              </a:rPr>
              <a:t>z</a:t>
            </a:r>
            <a:r>
              <a:rPr lang="en-GB" sz="6600" dirty="0" smtClean="0">
                <a:latin typeface="Chiller" panose="04020404031007020602" pitchFamily="82" charset="0"/>
              </a:rPr>
              <a:t> </a:t>
            </a:r>
            <a:r>
              <a:rPr lang="hu-HU" sz="9600" b="1" dirty="0" err="1" smtClean="0">
                <a:solidFill>
                  <a:schemeClr val="accent6">
                    <a:lumMod val="75000"/>
                  </a:schemeClr>
                </a:solidFill>
                <a:latin typeface="Chiller" panose="04020404031007020602" pitchFamily="82" charset="0"/>
              </a:rPr>
              <a:t>ADY</a:t>
            </a:r>
            <a:r>
              <a:rPr lang="hu-HU" sz="9600" dirty="0" err="1" smtClean="0">
                <a:latin typeface="Chiller" panose="04020404031007020602" pitchFamily="82" charset="0"/>
              </a:rPr>
              <a:t>ban</a:t>
            </a:r>
            <a:r>
              <a:rPr lang="hu-HU" sz="9600" dirty="0" smtClean="0">
                <a:latin typeface="Chiller" panose="04020404031007020602" pitchFamily="82" charset="0"/>
              </a:rPr>
              <a:t> !</a:t>
            </a:r>
            <a:endParaRPr lang="en-GB" sz="9600" dirty="0">
              <a:latin typeface="Chiller" panose="04020404031007020602" pitchFamily="8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1470" y="3731500"/>
            <a:ext cx="4011516" cy="2755631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073146" y="923818"/>
            <a:ext cx="4970353" cy="55633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15000" b="1" dirty="0" smtClean="0">
                <a:latin typeface="Arial Rounded MT Bold" panose="020F0704030504030204" pitchFamily="34" charset="0"/>
              </a:rPr>
              <a:t> </a:t>
            </a:r>
            <a:r>
              <a:rPr lang="en-GB" sz="15000" b="1" dirty="0" smtClean="0">
                <a:latin typeface="Arial Rounded MT Bold" panose="020F0704030504030204" pitchFamily="34" charset="0"/>
              </a:rPr>
              <a:t>I</a:t>
            </a:r>
            <a:r>
              <a:rPr lang="en-GB" sz="15000" b="1" dirty="0" smtClean="0">
                <a:latin typeface="Chiller" panose="04020404031007020602" pitchFamily="82" charset="0"/>
              </a:rPr>
              <a:t> </a:t>
            </a:r>
          </a:p>
          <a:p>
            <a:pPr marL="0" indent="0">
              <a:buNone/>
            </a:pPr>
            <a:r>
              <a:rPr lang="en-GB" sz="15000" b="1" dirty="0" smtClean="0">
                <a:latin typeface="Arial Rounded MT Bold" panose="020F0704030504030204" pitchFamily="34" charset="0"/>
              </a:rPr>
              <a:t>ADY</a:t>
            </a:r>
          </a:p>
          <a:p>
            <a:pPr marL="0" indent="0">
              <a:buNone/>
            </a:pPr>
            <a:r>
              <a:rPr lang="hu-HU" sz="6000" b="1" i="1" dirty="0" smtClean="0">
                <a:solidFill>
                  <a:srgbClr val="FF0000"/>
                </a:solidFill>
                <a:latin typeface="Chiller" panose="04020404031007020602" pitchFamily="82" charset="0"/>
              </a:rPr>
              <a:t>…</a:t>
            </a:r>
            <a:r>
              <a:rPr lang="en-GB" sz="6000" b="1" i="1" dirty="0" err="1" smtClean="0">
                <a:solidFill>
                  <a:srgbClr val="FF0000"/>
                </a:solidFill>
                <a:latin typeface="Chiller" panose="04020404031007020602" pitchFamily="82" charset="0"/>
              </a:rPr>
              <a:t>mert</a:t>
            </a:r>
            <a:r>
              <a:rPr lang="en-GB" sz="6000" b="1" i="1" dirty="0" smtClean="0">
                <a:solidFill>
                  <a:srgbClr val="FF0000"/>
                </a:solidFill>
                <a:latin typeface="Chiller" panose="04020404031007020602" pitchFamily="82" charset="0"/>
              </a:rPr>
              <a:t> </a:t>
            </a:r>
            <a:r>
              <a:rPr lang="en-GB" sz="6000" b="1" i="1" dirty="0" err="1" smtClean="0">
                <a:solidFill>
                  <a:srgbClr val="FF0000"/>
                </a:solidFill>
                <a:latin typeface="Chiller" panose="04020404031007020602" pitchFamily="82" charset="0"/>
              </a:rPr>
              <a:t>tanulni</a:t>
            </a:r>
            <a:r>
              <a:rPr lang="en-GB" sz="6000" b="1" i="1" dirty="0" smtClean="0">
                <a:solidFill>
                  <a:srgbClr val="FF0000"/>
                </a:solidFill>
                <a:latin typeface="Chiller" panose="04020404031007020602" pitchFamily="82" charset="0"/>
              </a:rPr>
              <a:t> j</a:t>
            </a:r>
            <a:r>
              <a:rPr lang="hu-HU" sz="6000" b="1" i="1" dirty="0" smtClean="0">
                <a:solidFill>
                  <a:srgbClr val="FF0000"/>
                </a:solidFill>
                <a:latin typeface="Chiller" panose="04020404031007020602" pitchFamily="82" charset="0"/>
              </a:rPr>
              <a:t>ó !</a:t>
            </a:r>
            <a:endParaRPr lang="en-GB" sz="6000" b="1" i="1" dirty="0" smtClean="0">
              <a:solidFill>
                <a:srgbClr val="FF0000"/>
              </a:solidFill>
              <a:latin typeface="Chiller" panose="04020404031007020602" pitchFamily="8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44997" y="532889"/>
            <a:ext cx="2376284" cy="2841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88632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1931" y="727264"/>
            <a:ext cx="10515600" cy="1952562"/>
          </a:xfrm>
        </p:spPr>
        <p:txBody>
          <a:bodyPr>
            <a:noAutofit/>
          </a:bodyPr>
          <a:lstStyle/>
          <a:p>
            <a:pPr algn="ctr"/>
            <a:r>
              <a:rPr lang="hu-HU" sz="7200" b="1" dirty="0" smtClean="0">
                <a:latin typeface="Chiller" panose="04020404031007020602" pitchFamily="82" charset="0"/>
              </a:rPr>
              <a:t>A </a:t>
            </a:r>
            <a:r>
              <a:rPr lang="hu-HU" sz="7200" b="1" dirty="0" smtClean="0">
                <a:solidFill>
                  <a:schemeClr val="accent6">
                    <a:lumMod val="75000"/>
                  </a:schemeClr>
                </a:solidFill>
                <a:latin typeface="Chiller" panose="04020404031007020602" pitchFamily="82" charset="0"/>
              </a:rPr>
              <a:t>2018-2019</a:t>
            </a:r>
            <a:r>
              <a:rPr lang="hu-HU" sz="7200" b="1" dirty="0" smtClean="0">
                <a:latin typeface="Chiller" panose="04020404031007020602" pitchFamily="82" charset="0"/>
              </a:rPr>
              <a:t>-es tanévben,</a:t>
            </a:r>
            <a:br>
              <a:rPr lang="hu-HU" sz="7200" b="1" dirty="0" smtClean="0">
                <a:latin typeface="Chiller" panose="04020404031007020602" pitchFamily="82" charset="0"/>
              </a:rPr>
            </a:br>
            <a:r>
              <a:rPr lang="hu-HU" sz="7200" b="1" dirty="0" smtClean="0">
                <a:latin typeface="Chiller" panose="04020404031007020602" pitchFamily="82" charset="0"/>
              </a:rPr>
              <a:t> az </a:t>
            </a:r>
            <a:r>
              <a:rPr lang="hu-HU" sz="7200" b="1" dirty="0" smtClean="0">
                <a:solidFill>
                  <a:schemeClr val="accent6">
                    <a:lumMod val="75000"/>
                  </a:schemeClr>
                </a:solidFill>
                <a:latin typeface="Chiller" panose="04020404031007020602" pitchFamily="82" charset="0"/>
              </a:rPr>
              <a:t>Ady</a:t>
            </a:r>
            <a:r>
              <a:rPr lang="hu-HU" sz="7200" b="1" dirty="0" smtClean="0">
                <a:latin typeface="Chiller" panose="04020404031007020602" pitchFamily="82" charset="0"/>
              </a:rPr>
              <a:t>ban induló </a:t>
            </a:r>
            <a:r>
              <a:rPr lang="hu-HU" sz="7200" b="1" dirty="0" smtClean="0">
                <a:solidFill>
                  <a:srgbClr val="FF0000"/>
                </a:solidFill>
                <a:latin typeface="Chiller" panose="04020404031007020602" pitchFamily="82" charset="0"/>
              </a:rPr>
              <a:t>V-es osztályok</a:t>
            </a:r>
            <a:endParaRPr lang="en-GB" sz="7200" b="1" dirty="0">
              <a:solidFill>
                <a:srgbClr val="FF0000"/>
              </a:solidFill>
              <a:latin typeface="Chiller" panose="040204040310070206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7818" y="3795429"/>
            <a:ext cx="5911913" cy="30625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5400" b="1" dirty="0" smtClean="0">
                <a:solidFill>
                  <a:schemeClr val="accent6">
                    <a:lumMod val="75000"/>
                  </a:schemeClr>
                </a:solidFill>
                <a:latin typeface="Chiller" panose="04020404031007020602" pitchFamily="82" charset="0"/>
              </a:rPr>
              <a:t>Intenzív angol nyelvoktatású</a:t>
            </a:r>
          </a:p>
          <a:p>
            <a:pPr marL="0" indent="0" algn="ctr">
              <a:buNone/>
            </a:pPr>
            <a:r>
              <a:rPr lang="hu-HU" sz="8800" b="1" dirty="0" smtClean="0">
                <a:solidFill>
                  <a:srgbClr val="FF0000"/>
                </a:solidFill>
                <a:latin typeface="Chiller" panose="04020404031007020602" pitchFamily="82" charset="0"/>
              </a:rPr>
              <a:t>25 hely</a:t>
            </a:r>
            <a:endParaRPr lang="en-GB" sz="8800" b="1" dirty="0">
              <a:solidFill>
                <a:srgbClr val="FF0000"/>
              </a:solidFill>
              <a:latin typeface="Chiller" panose="04020404031007020602" pitchFamily="8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2816" y="3840696"/>
            <a:ext cx="5206497" cy="297203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u-HU" sz="5400" b="1" dirty="0" smtClean="0">
                <a:solidFill>
                  <a:schemeClr val="accent6">
                    <a:lumMod val="75000"/>
                  </a:schemeClr>
                </a:solidFill>
                <a:latin typeface="Chiller" panose="04020404031007020602" pitchFamily="82" charset="0"/>
              </a:rPr>
              <a:t>Normál program szerinti</a:t>
            </a:r>
          </a:p>
          <a:p>
            <a:pPr marL="0" lvl="0" indent="0" algn="ctr">
              <a:buNone/>
            </a:pPr>
            <a:r>
              <a:rPr lang="hu-HU" sz="8800" b="1" dirty="0">
                <a:solidFill>
                  <a:srgbClr val="FF0000"/>
                </a:solidFill>
                <a:latin typeface="Chiller" panose="04020404031007020602" pitchFamily="82" charset="0"/>
              </a:rPr>
              <a:t>25 hely</a:t>
            </a:r>
            <a:endParaRPr lang="en-GB" sz="8800" b="1" dirty="0">
              <a:solidFill>
                <a:srgbClr val="FF0000"/>
              </a:solidFill>
              <a:latin typeface="Chiller" panose="04020404031007020602" pitchFamily="82" charset="0"/>
            </a:endParaRPr>
          </a:p>
          <a:p>
            <a:pPr marL="0" indent="0" algn="ctr">
              <a:buNone/>
            </a:pPr>
            <a:endParaRPr lang="en-GB" sz="5400" b="1" dirty="0">
              <a:solidFill>
                <a:schemeClr val="accent6">
                  <a:lumMod val="75000"/>
                </a:schemeClr>
              </a:solidFill>
              <a:latin typeface="Chiller" panose="04020404031007020602" pitchFamily="82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2806574" y="2570489"/>
            <a:ext cx="3413158" cy="81550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6384185" y="2570489"/>
            <a:ext cx="3158167" cy="88723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428768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7200" b="1" dirty="0" smtClean="0">
                <a:solidFill>
                  <a:srgbClr val="FF0000"/>
                </a:solidFill>
                <a:latin typeface="Chiller" panose="04020404031007020602" pitchFamily="82" charset="0"/>
              </a:rPr>
              <a:t>Mit jelentenek az osztálytípusok?</a:t>
            </a:r>
            <a:endParaRPr lang="en-GB" sz="7200" b="1" dirty="0">
              <a:solidFill>
                <a:srgbClr val="FF0000"/>
              </a:solidFill>
              <a:latin typeface="Chiller" panose="04020404031007020602" pitchFamily="8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0368" y="1897102"/>
            <a:ext cx="5463421" cy="1215946"/>
          </a:xfrm>
        </p:spPr>
        <p:txBody>
          <a:bodyPr>
            <a:normAutofit/>
          </a:bodyPr>
          <a:lstStyle/>
          <a:p>
            <a:pPr lvl="0"/>
            <a:r>
              <a:rPr lang="hu-HU" sz="7200" u="sng" dirty="0">
                <a:solidFill>
                  <a:srgbClr val="70AD47">
                    <a:lumMod val="75000"/>
                  </a:srgbClr>
                </a:solidFill>
                <a:latin typeface="Chiller" panose="04020404031007020602" pitchFamily="82" charset="0"/>
              </a:rPr>
              <a:t>Intenzív </a:t>
            </a:r>
            <a:r>
              <a:rPr lang="hu-HU" sz="7200" u="sng" dirty="0" smtClean="0">
                <a:solidFill>
                  <a:srgbClr val="70AD47">
                    <a:lumMod val="75000"/>
                  </a:srgbClr>
                </a:solidFill>
                <a:latin typeface="Chiller" panose="04020404031007020602" pitchFamily="82" charset="0"/>
              </a:rPr>
              <a:t>angol</a:t>
            </a:r>
            <a:endParaRPr lang="hu-HU" sz="7200" u="sng" dirty="0">
              <a:solidFill>
                <a:srgbClr val="70AD47">
                  <a:lumMod val="75000"/>
                </a:srgbClr>
              </a:solidFill>
              <a:latin typeface="Chiller" panose="04020404031007020602" pitchFamily="8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9667" y="3567065"/>
            <a:ext cx="5017804" cy="3002843"/>
          </a:xfrm>
        </p:spPr>
        <p:txBody>
          <a:bodyPr>
            <a:normAutofit lnSpcReduction="10000"/>
          </a:bodyPr>
          <a:lstStyle/>
          <a:p>
            <a:r>
              <a:rPr lang="hu-HU" sz="4800" b="1" dirty="0" smtClean="0">
                <a:latin typeface="Chiller" panose="04020404031007020602" pitchFamily="82" charset="0"/>
              </a:rPr>
              <a:t>Angol nyelv, heti 2 óra</a:t>
            </a:r>
          </a:p>
          <a:p>
            <a:r>
              <a:rPr lang="hu-HU" sz="4800" b="1" dirty="0" smtClean="0">
                <a:latin typeface="Chiller" panose="04020404031007020602" pitchFamily="82" charset="0"/>
              </a:rPr>
              <a:t>„CD</a:t>
            </a:r>
            <a:r>
              <a:rPr lang="ro-RO" sz="4800" b="1" dirty="0" smtClean="0">
                <a:latin typeface="Chiller" panose="04020404031007020602" pitchFamily="82" charset="0"/>
              </a:rPr>
              <a:t>S” </a:t>
            </a:r>
            <a:r>
              <a:rPr lang="ro-RO" sz="4800" b="1" dirty="0" err="1" smtClean="0">
                <a:latin typeface="Chiller" panose="04020404031007020602" pitchFamily="82" charset="0"/>
              </a:rPr>
              <a:t>angol</a:t>
            </a:r>
            <a:r>
              <a:rPr lang="ro-RO" sz="4800" b="1" dirty="0" smtClean="0">
                <a:latin typeface="Chiller" panose="04020404031007020602" pitchFamily="82" charset="0"/>
              </a:rPr>
              <a:t>, </a:t>
            </a:r>
            <a:r>
              <a:rPr lang="ro-RO" sz="4800" b="1" dirty="0" err="1" smtClean="0">
                <a:latin typeface="Chiller" panose="04020404031007020602" pitchFamily="82" charset="0"/>
              </a:rPr>
              <a:t>heti</a:t>
            </a:r>
            <a:r>
              <a:rPr lang="ro-RO" sz="4800" b="1" dirty="0" smtClean="0">
                <a:latin typeface="Chiller" panose="04020404031007020602" pitchFamily="82" charset="0"/>
              </a:rPr>
              <a:t> 2 </a:t>
            </a:r>
            <a:r>
              <a:rPr lang="ro-RO" sz="4800" b="1" dirty="0" err="1" smtClean="0">
                <a:latin typeface="Chiller" panose="04020404031007020602" pitchFamily="82" charset="0"/>
              </a:rPr>
              <a:t>óra</a:t>
            </a:r>
            <a:endParaRPr lang="ro-RO" sz="4800" b="1" dirty="0" smtClean="0">
              <a:latin typeface="Chiller" panose="04020404031007020602" pitchFamily="82" charset="0"/>
            </a:endParaRPr>
          </a:p>
          <a:p>
            <a:pPr marL="0" indent="0" algn="ctr">
              <a:buNone/>
            </a:pPr>
            <a:r>
              <a:rPr lang="ro-RO" sz="4800" b="1" dirty="0" smtClean="0">
                <a:latin typeface="Chiller" panose="04020404031007020602" pitchFamily="82" charset="0"/>
              </a:rPr>
              <a:t>(</a:t>
            </a:r>
            <a:r>
              <a:rPr lang="ro-RO" sz="4800" b="1" dirty="0" err="1" smtClean="0">
                <a:latin typeface="Chiller" panose="04020404031007020602" pitchFamily="82" charset="0"/>
              </a:rPr>
              <a:t>hivatalból</a:t>
            </a:r>
            <a:r>
              <a:rPr lang="ro-RO" sz="4800" b="1" dirty="0" smtClean="0">
                <a:latin typeface="Chiller" panose="04020404031007020602" pitchFamily="82" charset="0"/>
              </a:rPr>
              <a:t>)</a:t>
            </a:r>
          </a:p>
          <a:p>
            <a:pPr marL="0" indent="0">
              <a:buNone/>
            </a:pPr>
            <a:r>
              <a:rPr lang="ro-RO" sz="4800" b="1" dirty="0" err="1" smtClean="0">
                <a:solidFill>
                  <a:srgbClr val="FF0000"/>
                </a:solidFill>
                <a:latin typeface="Chiller" panose="04020404031007020602" pitchFamily="82" charset="0"/>
              </a:rPr>
              <a:t>Összesen</a:t>
            </a:r>
            <a:r>
              <a:rPr lang="ro-RO" sz="4800" b="1" dirty="0" smtClean="0">
                <a:solidFill>
                  <a:srgbClr val="FF0000"/>
                </a:solidFill>
                <a:latin typeface="Chiller" panose="04020404031007020602" pitchFamily="82" charset="0"/>
              </a:rPr>
              <a:t> </a:t>
            </a:r>
            <a:r>
              <a:rPr lang="ro-RO" sz="4800" b="1" dirty="0" err="1" smtClean="0">
                <a:solidFill>
                  <a:srgbClr val="FF0000"/>
                </a:solidFill>
                <a:latin typeface="Chiller" panose="04020404031007020602" pitchFamily="82" charset="0"/>
              </a:rPr>
              <a:t>heti</a:t>
            </a:r>
            <a:r>
              <a:rPr lang="ro-RO" sz="4800" b="1" dirty="0" smtClean="0">
                <a:solidFill>
                  <a:srgbClr val="FF0000"/>
                </a:solidFill>
                <a:latin typeface="Chiller" panose="04020404031007020602" pitchFamily="82" charset="0"/>
              </a:rPr>
              <a:t> 4 </a:t>
            </a:r>
            <a:r>
              <a:rPr lang="ro-RO" sz="4800" b="1" dirty="0" err="1" smtClean="0">
                <a:solidFill>
                  <a:srgbClr val="FF0000"/>
                </a:solidFill>
                <a:latin typeface="Chiller" panose="04020404031007020602" pitchFamily="82" charset="0"/>
              </a:rPr>
              <a:t>óra</a:t>
            </a:r>
            <a:endParaRPr lang="en-GB" sz="4800" b="1" dirty="0">
              <a:solidFill>
                <a:srgbClr val="FF0000"/>
              </a:solidFill>
              <a:latin typeface="Chiller" panose="04020404031007020602" pitchFamily="82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7588" y="1897102"/>
            <a:ext cx="5533931" cy="1315534"/>
          </a:xfrm>
        </p:spPr>
        <p:txBody>
          <a:bodyPr>
            <a:normAutofit/>
          </a:bodyPr>
          <a:lstStyle/>
          <a:p>
            <a:pPr algn="ctr"/>
            <a:r>
              <a:rPr lang="hu-HU" sz="7200" u="sng" dirty="0">
                <a:solidFill>
                  <a:srgbClr val="70AD47">
                    <a:lumMod val="75000"/>
                  </a:srgbClr>
                </a:solidFill>
                <a:latin typeface="Chiller" panose="04020404031007020602" pitchFamily="82" charset="0"/>
              </a:rPr>
              <a:t>Normál program</a:t>
            </a:r>
            <a:endParaRPr lang="en-GB" sz="7200" u="sng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6190" y="3567065"/>
            <a:ext cx="5108497" cy="3002843"/>
          </a:xfrm>
        </p:spPr>
        <p:txBody>
          <a:bodyPr>
            <a:normAutofit lnSpcReduction="10000"/>
          </a:bodyPr>
          <a:lstStyle/>
          <a:p>
            <a:pPr lvl="0"/>
            <a:r>
              <a:rPr lang="hu-HU" sz="4800" b="1" dirty="0">
                <a:solidFill>
                  <a:prstClr val="black"/>
                </a:solidFill>
                <a:latin typeface="Chiller" panose="04020404031007020602" pitchFamily="82" charset="0"/>
              </a:rPr>
              <a:t>Angol nyelv, heti 2 óra</a:t>
            </a:r>
          </a:p>
          <a:p>
            <a:pPr lvl="0"/>
            <a:r>
              <a:rPr lang="hu-HU" sz="4800" b="1" dirty="0">
                <a:solidFill>
                  <a:prstClr val="black"/>
                </a:solidFill>
                <a:latin typeface="Chiller" panose="04020404031007020602" pitchFamily="82" charset="0"/>
              </a:rPr>
              <a:t>„CD</a:t>
            </a:r>
            <a:r>
              <a:rPr lang="ro-RO" sz="4800" b="1" dirty="0">
                <a:solidFill>
                  <a:prstClr val="black"/>
                </a:solidFill>
                <a:latin typeface="Chiller" panose="04020404031007020602" pitchFamily="82" charset="0"/>
              </a:rPr>
              <a:t>S” </a:t>
            </a:r>
            <a:r>
              <a:rPr lang="ro-RO" sz="4800" b="1" dirty="0" err="1">
                <a:solidFill>
                  <a:prstClr val="black"/>
                </a:solidFill>
                <a:latin typeface="Chiller" panose="04020404031007020602" pitchFamily="82" charset="0"/>
              </a:rPr>
              <a:t>angol</a:t>
            </a:r>
            <a:r>
              <a:rPr lang="ro-RO" sz="4800" b="1" dirty="0">
                <a:solidFill>
                  <a:prstClr val="black"/>
                </a:solidFill>
                <a:latin typeface="Chiller" panose="04020404031007020602" pitchFamily="82" charset="0"/>
              </a:rPr>
              <a:t>, </a:t>
            </a:r>
            <a:r>
              <a:rPr lang="ro-RO" sz="4800" b="1" dirty="0" err="1">
                <a:solidFill>
                  <a:prstClr val="black"/>
                </a:solidFill>
                <a:latin typeface="Chiller" panose="04020404031007020602" pitchFamily="82" charset="0"/>
              </a:rPr>
              <a:t>heti</a:t>
            </a:r>
            <a:r>
              <a:rPr lang="ro-RO" sz="4800" b="1" dirty="0">
                <a:solidFill>
                  <a:prstClr val="black"/>
                </a:solidFill>
                <a:latin typeface="Chiller" panose="04020404031007020602" pitchFamily="82" charset="0"/>
              </a:rPr>
              <a:t> 2 </a:t>
            </a:r>
            <a:r>
              <a:rPr lang="ro-RO" sz="4800" b="1" dirty="0" err="1">
                <a:solidFill>
                  <a:prstClr val="black"/>
                </a:solidFill>
                <a:latin typeface="Chiller" panose="04020404031007020602" pitchFamily="82" charset="0"/>
              </a:rPr>
              <a:t>óra</a:t>
            </a:r>
            <a:endParaRPr lang="ro-RO" sz="4800" b="1" dirty="0">
              <a:solidFill>
                <a:prstClr val="black"/>
              </a:solidFill>
              <a:latin typeface="Chiller" panose="04020404031007020602" pitchFamily="82" charset="0"/>
            </a:endParaRPr>
          </a:p>
          <a:p>
            <a:pPr marL="0" lvl="0" indent="0" algn="ctr">
              <a:buNone/>
            </a:pPr>
            <a:r>
              <a:rPr lang="ro-RO" sz="4800" b="1" dirty="0" smtClean="0">
                <a:solidFill>
                  <a:prstClr val="black"/>
                </a:solidFill>
                <a:latin typeface="Chiller" panose="04020404031007020602" pitchFamily="82" charset="0"/>
              </a:rPr>
              <a:t>(</a:t>
            </a:r>
            <a:r>
              <a:rPr lang="ro-RO" sz="4800" b="1" dirty="0" err="1" smtClean="0">
                <a:solidFill>
                  <a:prstClr val="black"/>
                </a:solidFill>
                <a:latin typeface="Chiller" panose="04020404031007020602" pitchFamily="82" charset="0"/>
              </a:rPr>
              <a:t>szül</a:t>
            </a:r>
            <a:r>
              <a:rPr lang="ro-RO" sz="3200" b="1" dirty="0" err="1" smtClean="0">
                <a:solidFill>
                  <a:prstClr val="black"/>
                </a:solidFill>
                <a:latin typeface="Chiller" panose="04020404031007020602" pitchFamily="82" charset="0"/>
              </a:rPr>
              <a:t>ő</a:t>
            </a:r>
            <a:r>
              <a:rPr lang="ro-RO" sz="4800" b="1" dirty="0" err="1" smtClean="0">
                <a:solidFill>
                  <a:prstClr val="black"/>
                </a:solidFill>
                <a:latin typeface="Chiller" panose="04020404031007020602" pitchFamily="82" charset="0"/>
              </a:rPr>
              <a:t>i</a:t>
            </a:r>
            <a:r>
              <a:rPr lang="ro-RO" sz="4800" b="1" dirty="0" smtClean="0">
                <a:solidFill>
                  <a:prstClr val="black"/>
                </a:solidFill>
                <a:latin typeface="Chiller" panose="04020404031007020602" pitchFamily="82" charset="0"/>
              </a:rPr>
              <a:t> </a:t>
            </a:r>
            <a:r>
              <a:rPr lang="ro-RO" sz="4800" b="1" dirty="0" err="1" smtClean="0">
                <a:solidFill>
                  <a:prstClr val="black"/>
                </a:solidFill>
                <a:latin typeface="Chiller" panose="04020404031007020602" pitchFamily="82" charset="0"/>
              </a:rPr>
              <a:t>kérésre</a:t>
            </a:r>
            <a:r>
              <a:rPr lang="ro-RO" sz="4800" b="1" dirty="0" smtClean="0">
                <a:solidFill>
                  <a:prstClr val="black"/>
                </a:solidFill>
                <a:latin typeface="Chiller" panose="04020404031007020602" pitchFamily="82" charset="0"/>
              </a:rPr>
              <a:t>)</a:t>
            </a:r>
            <a:endParaRPr lang="ro-RO" sz="4800" b="1" dirty="0">
              <a:solidFill>
                <a:prstClr val="black"/>
              </a:solidFill>
              <a:latin typeface="Chiller" panose="04020404031007020602" pitchFamily="82" charset="0"/>
            </a:endParaRPr>
          </a:p>
          <a:p>
            <a:pPr marL="0" lvl="0" indent="0">
              <a:buNone/>
            </a:pPr>
            <a:r>
              <a:rPr lang="ro-RO" sz="4800" b="1" dirty="0" err="1">
                <a:solidFill>
                  <a:srgbClr val="FF0000"/>
                </a:solidFill>
                <a:latin typeface="Chiller" panose="04020404031007020602" pitchFamily="82" charset="0"/>
              </a:rPr>
              <a:t>Összesen</a:t>
            </a:r>
            <a:r>
              <a:rPr lang="ro-RO" sz="4800" b="1" dirty="0">
                <a:solidFill>
                  <a:srgbClr val="FF0000"/>
                </a:solidFill>
                <a:latin typeface="Chiller" panose="04020404031007020602" pitchFamily="82" charset="0"/>
              </a:rPr>
              <a:t> </a:t>
            </a:r>
            <a:r>
              <a:rPr lang="ro-RO" sz="4800" b="1" dirty="0" err="1">
                <a:solidFill>
                  <a:srgbClr val="FF0000"/>
                </a:solidFill>
                <a:latin typeface="Chiller" panose="04020404031007020602" pitchFamily="82" charset="0"/>
              </a:rPr>
              <a:t>heti</a:t>
            </a:r>
            <a:r>
              <a:rPr lang="ro-RO" sz="4800" b="1" dirty="0">
                <a:solidFill>
                  <a:srgbClr val="FF0000"/>
                </a:solidFill>
                <a:latin typeface="Chiller" panose="04020404031007020602" pitchFamily="82" charset="0"/>
              </a:rPr>
              <a:t> 4 </a:t>
            </a:r>
            <a:r>
              <a:rPr lang="ro-RO" sz="4800" b="1" dirty="0" err="1">
                <a:solidFill>
                  <a:srgbClr val="FF0000"/>
                </a:solidFill>
                <a:latin typeface="Chiller" panose="04020404031007020602" pitchFamily="82" charset="0"/>
              </a:rPr>
              <a:t>óra</a:t>
            </a:r>
            <a:endParaRPr lang="en-GB" sz="4800" b="1" dirty="0">
              <a:solidFill>
                <a:srgbClr val="FF0000"/>
              </a:solidFill>
              <a:latin typeface="Chiller" panose="04020404031007020602" pitchFamily="82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182053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421574" y="1080305"/>
            <a:ext cx="2962913" cy="4651651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579422" y="2459864"/>
            <a:ext cx="6842152" cy="2745495"/>
          </a:xfrm>
        </p:spPr>
        <p:txBody>
          <a:bodyPr>
            <a:normAutofit fontScale="92500"/>
          </a:bodyPr>
          <a:lstStyle/>
          <a:p>
            <a:pPr algn="ctr"/>
            <a:r>
              <a:rPr lang="hu-HU" sz="6000" b="1" dirty="0" err="1" smtClean="0">
                <a:latin typeface="Chiller" panose="04020404031007020602" pitchFamily="82" charset="0"/>
              </a:rPr>
              <a:t>S</a:t>
            </a:r>
            <a:r>
              <a:rPr lang="en-GB" sz="6000" b="1" dirty="0" err="1" smtClean="0">
                <a:latin typeface="Chiller" panose="04020404031007020602" pitchFamily="82" charset="0"/>
              </a:rPr>
              <a:t>zeretn</a:t>
            </a:r>
            <a:r>
              <a:rPr lang="hu-HU" sz="6000" b="1" dirty="0" err="1" smtClean="0">
                <a:latin typeface="Chiller" panose="04020404031007020602" pitchFamily="82" charset="0"/>
              </a:rPr>
              <a:t>ém</a:t>
            </a:r>
            <a:r>
              <a:rPr lang="hu-HU" sz="6000" b="1" dirty="0" smtClean="0">
                <a:latin typeface="Chiller" panose="04020404031007020602" pitchFamily="82" charset="0"/>
              </a:rPr>
              <a:t>, ha gyermekem a</a:t>
            </a:r>
            <a:r>
              <a:rPr lang="en-GB" sz="6000" b="1" dirty="0" smtClean="0">
                <a:latin typeface="Chiller" panose="04020404031007020602" pitchFamily="82" charset="0"/>
              </a:rPr>
              <a:t>z </a:t>
            </a:r>
            <a:r>
              <a:rPr lang="en-GB" sz="6000" b="1" dirty="0" smtClean="0">
                <a:solidFill>
                  <a:schemeClr val="accent6">
                    <a:lumMod val="75000"/>
                  </a:schemeClr>
                </a:solidFill>
                <a:latin typeface="Chiller" panose="04020404031007020602" pitchFamily="82" charset="0"/>
              </a:rPr>
              <a:t>A</a:t>
            </a:r>
            <a:r>
              <a:rPr lang="hu-HU" sz="6000" b="1" dirty="0" smtClean="0">
                <a:solidFill>
                  <a:schemeClr val="accent6">
                    <a:lumMod val="75000"/>
                  </a:schemeClr>
                </a:solidFill>
                <a:latin typeface="Chiller" panose="04020404031007020602" pitchFamily="82" charset="0"/>
              </a:rPr>
              <a:t>DY</a:t>
            </a:r>
            <a:r>
              <a:rPr lang="en-GB" sz="6000" b="1" dirty="0" smtClean="0">
                <a:latin typeface="Chiller" panose="04020404031007020602" pitchFamily="82" charset="0"/>
              </a:rPr>
              <a:t>ban </a:t>
            </a:r>
            <a:r>
              <a:rPr lang="hu-HU" sz="6000" b="1" dirty="0" smtClean="0">
                <a:latin typeface="Chiller" panose="04020404031007020602" pitchFamily="82" charset="0"/>
              </a:rPr>
              <a:t>tanulna tovább </a:t>
            </a:r>
            <a:r>
              <a:rPr lang="hu-HU" sz="6000" b="1" dirty="0" smtClean="0">
                <a:solidFill>
                  <a:schemeClr val="accent6">
                    <a:lumMod val="75000"/>
                  </a:schemeClr>
                </a:solidFill>
                <a:latin typeface="Chiller" panose="04020404031007020602" pitchFamily="82" charset="0"/>
              </a:rPr>
              <a:t>V-ben</a:t>
            </a:r>
            <a:r>
              <a:rPr lang="hu-HU" sz="6000" b="1" dirty="0" smtClean="0">
                <a:latin typeface="Chiller" panose="04020404031007020602" pitchFamily="82" charset="0"/>
              </a:rPr>
              <a:t>, </a:t>
            </a:r>
            <a:r>
              <a:rPr lang="hu-HU" sz="6000" b="1" dirty="0">
                <a:solidFill>
                  <a:schemeClr val="accent6">
                    <a:lumMod val="75000"/>
                  </a:schemeClr>
                </a:solidFill>
                <a:latin typeface="Chiller" panose="04020404031007020602" pitchFamily="82" charset="0"/>
              </a:rPr>
              <a:t>intenzív</a:t>
            </a:r>
            <a:r>
              <a:rPr lang="hu-HU" sz="6000" b="1" dirty="0" smtClean="0">
                <a:solidFill>
                  <a:schemeClr val="accent6">
                    <a:lumMod val="75000"/>
                  </a:schemeClr>
                </a:solidFill>
                <a:latin typeface="Chiller" panose="04020404031007020602" pitchFamily="82" charset="0"/>
              </a:rPr>
              <a:t> angol </a:t>
            </a:r>
            <a:r>
              <a:rPr lang="hu-HU" sz="6000" b="1" dirty="0" smtClean="0">
                <a:latin typeface="Chiller" panose="04020404031007020602" pitchFamily="82" charset="0"/>
              </a:rPr>
              <a:t>osztályban </a:t>
            </a:r>
            <a:r>
              <a:rPr lang="hu-HU" sz="6000" b="1" dirty="0" smtClean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</a:t>
            </a:r>
            <a:endParaRPr lang="en-GB" sz="6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52993" y="1690423"/>
            <a:ext cx="221406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400" b="1" dirty="0" smtClean="0">
                <a:solidFill>
                  <a:srgbClr val="FF0000"/>
                </a:solidFill>
                <a:latin typeface="Chiller" panose="04020404031007020602" pitchFamily="82" charset="0"/>
              </a:rPr>
              <a:t>Mit tegyek?</a:t>
            </a:r>
            <a:endParaRPr lang="en-GB" sz="4400" b="1" dirty="0">
              <a:solidFill>
                <a:srgbClr val="FF0000"/>
              </a:solidFill>
              <a:latin typeface="Chiller" panose="040204040310070206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1108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178862" cy="1325563"/>
          </a:xfrm>
        </p:spPr>
        <p:txBody>
          <a:bodyPr>
            <a:normAutofit fontScale="90000"/>
          </a:bodyPr>
          <a:lstStyle/>
          <a:p>
            <a:r>
              <a:rPr lang="hu-HU" sz="6600" b="1" dirty="0" smtClean="0">
                <a:solidFill>
                  <a:schemeClr val="accent6">
                    <a:lumMod val="75000"/>
                  </a:schemeClr>
                </a:solidFill>
                <a:latin typeface="Chiller" panose="04020404031007020602" pitchFamily="82" charset="0"/>
              </a:rPr>
              <a:t>Intenzív angol V.</a:t>
            </a:r>
            <a:r>
              <a:rPr lang="hu-HU" sz="6600" b="1" dirty="0" smtClean="0">
                <a:latin typeface="Chiller" panose="04020404031007020602" pitchFamily="82" charset="0"/>
              </a:rPr>
              <a:t> osztály a</a:t>
            </a:r>
            <a:r>
              <a:rPr lang="en-GB" sz="6600" b="1" dirty="0" smtClean="0">
                <a:latin typeface="Chiller" panose="04020404031007020602" pitchFamily="82" charset="0"/>
              </a:rPr>
              <a:t>z </a:t>
            </a:r>
            <a:r>
              <a:rPr lang="en-GB" sz="6600" b="1" dirty="0" smtClean="0">
                <a:solidFill>
                  <a:schemeClr val="accent6">
                    <a:lumMod val="75000"/>
                  </a:schemeClr>
                </a:solidFill>
                <a:latin typeface="Chiller" panose="04020404031007020602" pitchFamily="82" charset="0"/>
              </a:rPr>
              <a:t>A</a:t>
            </a:r>
            <a:r>
              <a:rPr lang="hu-HU" sz="6600" b="1" dirty="0" smtClean="0">
                <a:solidFill>
                  <a:schemeClr val="accent6">
                    <a:lumMod val="75000"/>
                  </a:schemeClr>
                </a:solidFill>
                <a:latin typeface="Chiller" panose="04020404031007020602" pitchFamily="82" charset="0"/>
              </a:rPr>
              <a:t>DY</a:t>
            </a:r>
            <a:r>
              <a:rPr lang="en-GB" sz="6600" b="1" dirty="0" smtClean="0">
                <a:latin typeface="Chiller" panose="04020404031007020602" pitchFamily="82" charset="0"/>
              </a:rPr>
              <a:t>ban</a:t>
            </a:r>
            <a:r>
              <a:rPr lang="hu-HU" sz="6600" b="1" dirty="0" smtClean="0">
                <a:latin typeface="Chiller" panose="04020404031007020602" pitchFamily="82" charset="0"/>
              </a:rPr>
              <a:t> </a:t>
            </a:r>
            <a:r>
              <a:rPr lang="en-GB" sz="6600" b="1" dirty="0" smtClean="0">
                <a:latin typeface="Chiller" panose="04020404031007020602" pitchFamily="82" charset="0"/>
              </a:rPr>
              <a:t> </a:t>
            </a:r>
            <a:r>
              <a:rPr lang="hu-HU" sz="9800" b="1" dirty="0" smtClean="0">
                <a:solidFill>
                  <a:schemeClr val="accent6">
                    <a:lumMod val="75000"/>
                  </a:schemeClr>
                </a:solidFill>
                <a:latin typeface="Chiller" panose="04020404031007020602" pitchFamily="82" charset="0"/>
                <a:sym typeface="Wingdings" panose="05000000000000000000" pitchFamily="2" charset="2"/>
              </a:rPr>
              <a:t></a:t>
            </a:r>
            <a:endParaRPr lang="en-GB" sz="9800" b="1" dirty="0">
              <a:solidFill>
                <a:schemeClr val="accent6">
                  <a:lumMod val="75000"/>
                </a:schemeClr>
              </a:solidFill>
              <a:latin typeface="Chiller" panose="04020404031007020602" pitchFamily="8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593755" y="2047741"/>
            <a:ext cx="10044067" cy="2008211"/>
          </a:xfrm>
        </p:spPr>
        <p:txBody>
          <a:bodyPr>
            <a:normAutofit lnSpcReduction="10000"/>
          </a:bodyPr>
          <a:lstStyle/>
          <a:p>
            <a:pPr algn="ctr"/>
            <a:r>
              <a:rPr lang="hu-HU" sz="6600" b="1" dirty="0" smtClean="0">
                <a:solidFill>
                  <a:srgbClr val="FF0000"/>
                </a:solidFill>
                <a:latin typeface="Chiller" panose="04020404031007020602" pitchFamily="82" charset="0"/>
              </a:rPr>
              <a:t>Június 14-ig (csütörtök)</a:t>
            </a:r>
            <a:endParaRPr lang="en-GB" sz="6600" b="1" dirty="0" smtClean="0">
              <a:solidFill>
                <a:srgbClr val="FF0000"/>
              </a:solidFill>
              <a:latin typeface="Chiller" panose="04020404031007020602" pitchFamily="82" charset="0"/>
            </a:endParaRPr>
          </a:p>
          <a:p>
            <a:pPr marL="0" indent="0" algn="ctr">
              <a:buNone/>
            </a:pPr>
            <a:r>
              <a:rPr lang="hu-HU" sz="6600" b="1" dirty="0" smtClean="0">
                <a:solidFill>
                  <a:srgbClr val="00B0F0"/>
                </a:solidFill>
                <a:latin typeface="Chiller" panose="04020404031007020602" pitchFamily="82" charset="0"/>
              </a:rPr>
              <a:t>Beiratkozási kérvény kitöltése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751399" y="4173674"/>
            <a:ext cx="10846090" cy="2181859"/>
          </a:xfrm>
        </p:spPr>
        <p:txBody>
          <a:bodyPr>
            <a:noAutofit/>
          </a:bodyPr>
          <a:lstStyle/>
          <a:p>
            <a:pPr lvl="7"/>
            <a:r>
              <a:rPr lang="hu-HU" sz="6600" b="1" dirty="0" smtClean="0">
                <a:solidFill>
                  <a:srgbClr val="FF0000"/>
                </a:solidFill>
                <a:latin typeface="Chiller" panose="04020404031007020602" pitchFamily="82" charset="0"/>
              </a:rPr>
              <a:t>Amennyiben</a:t>
            </a:r>
          </a:p>
          <a:p>
            <a:pPr marL="0" indent="0">
              <a:buNone/>
            </a:pPr>
            <a:r>
              <a:rPr lang="hu-HU" sz="6600" b="1" dirty="0">
                <a:solidFill>
                  <a:srgbClr val="00B0F0"/>
                </a:solidFill>
                <a:latin typeface="Chiller" panose="04020404031007020602" pitchFamily="82" charset="0"/>
              </a:rPr>
              <a:t>a</a:t>
            </a:r>
            <a:r>
              <a:rPr lang="hu-HU" sz="6600" b="1" dirty="0" smtClean="0">
                <a:solidFill>
                  <a:srgbClr val="00B0F0"/>
                </a:solidFill>
                <a:latin typeface="Chiller" panose="04020404031007020602" pitchFamily="82" charset="0"/>
              </a:rPr>
              <a:t> </a:t>
            </a:r>
            <a:r>
              <a:rPr lang="hu-HU" sz="6600" b="1" dirty="0" err="1" smtClean="0">
                <a:solidFill>
                  <a:srgbClr val="00B0F0"/>
                </a:solidFill>
                <a:latin typeface="Chiller" panose="04020404031007020602" pitchFamily="82" charset="0"/>
              </a:rPr>
              <a:t>beiratkozottak</a:t>
            </a:r>
            <a:r>
              <a:rPr lang="hu-HU" sz="6600" b="1" dirty="0" smtClean="0">
                <a:solidFill>
                  <a:srgbClr val="00B0F0"/>
                </a:solidFill>
                <a:latin typeface="Chiller" panose="04020404031007020602" pitchFamily="82" charset="0"/>
              </a:rPr>
              <a:t> száma </a:t>
            </a:r>
            <a:r>
              <a:rPr lang="hu-HU" sz="7200" b="1" dirty="0" smtClean="0">
                <a:solidFill>
                  <a:srgbClr val="FF0000"/>
                </a:solidFill>
                <a:latin typeface="Chiller" panose="04020404031007020602" pitchFamily="82" charset="0"/>
                <a:sym typeface="Symbol" panose="05050102010706020507" pitchFamily="18" charset="2"/>
              </a:rPr>
              <a:t></a:t>
            </a:r>
            <a:r>
              <a:rPr lang="hu-HU" sz="6600" b="1" dirty="0" smtClean="0">
                <a:solidFill>
                  <a:srgbClr val="00B0F0"/>
                </a:solidFill>
                <a:latin typeface="Chiller" panose="04020404031007020602" pitchFamily="82" charset="0"/>
                <a:sym typeface="Symbol" panose="05050102010706020507" pitchFamily="18" charset="2"/>
              </a:rPr>
              <a:t> </a:t>
            </a:r>
            <a:r>
              <a:rPr lang="hu-HU" sz="6600" b="1" dirty="0" smtClean="0">
                <a:solidFill>
                  <a:schemeClr val="accent6">
                    <a:lumMod val="75000"/>
                  </a:schemeClr>
                </a:solidFill>
                <a:latin typeface="Chiller" panose="04020404031007020602" pitchFamily="82" charset="0"/>
                <a:sym typeface="Symbol" panose="05050102010706020507" pitchFamily="18" charset="2"/>
              </a:rPr>
              <a:t>a helyek száma</a:t>
            </a:r>
            <a:endParaRPr lang="hu-HU" sz="6600" b="1" dirty="0">
              <a:solidFill>
                <a:schemeClr val="accent6">
                  <a:lumMod val="75000"/>
                </a:schemeClr>
              </a:solidFill>
              <a:latin typeface="Chiller" panose="040204040310070206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6283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5900" b="1" dirty="0">
                <a:solidFill>
                  <a:srgbClr val="70AD47">
                    <a:lumMod val="75000"/>
                  </a:srgbClr>
                </a:solidFill>
                <a:latin typeface="Chiller" panose="04020404031007020602" pitchFamily="82" charset="0"/>
              </a:rPr>
              <a:t>Intenzív angol V.</a:t>
            </a:r>
            <a:r>
              <a:rPr lang="hu-HU" sz="5900" b="1" dirty="0">
                <a:solidFill>
                  <a:prstClr val="black"/>
                </a:solidFill>
                <a:latin typeface="Chiller" panose="04020404031007020602" pitchFamily="82" charset="0"/>
              </a:rPr>
              <a:t> osztály a</a:t>
            </a:r>
            <a:r>
              <a:rPr lang="en-GB" sz="5900" b="1" dirty="0">
                <a:solidFill>
                  <a:prstClr val="black"/>
                </a:solidFill>
                <a:latin typeface="Chiller" panose="04020404031007020602" pitchFamily="82" charset="0"/>
              </a:rPr>
              <a:t>z </a:t>
            </a:r>
            <a:r>
              <a:rPr lang="en-GB" sz="5900" b="1" dirty="0">
                <a:solidFill>
                  <a:srgbClr val="70AD47">
                    <a:lumMod val="75000"/>
                  </a:srgbClr>
                </a:solidFill>
                <a:latin typeface="Chiller" panose="04020404031007020602" pitchFamily="82" charset="0"/>
              </a:rPr>
              <a:t>A</a:t>
            </a:r>
            <a:r>
              <a:rPr lang="hu-HU" sz="5900" b="1" dirty="0">
                <a:solidFill>
                  <a:srgbClr val="70AD47">
                    <a:lumMod val="75000"/>
                  </a:srgbClr>
                </a:solidFill>
                <a:latin typeface="Chiller" panose="04020404031007020602" pitchFamily="82" charset="0"/>
              </a:rPr>
              <a:t>DY</a:t>
            </a:r>
            <a:r>
              <a:rPr lang="en-GB" sz="5900" b="1" dirty="0">
                <a:solidFill>
                  <a:prstClr val="black"/>
                </a:solidFill>
                <a:latin typeface="Chiller" panose="04020404031007020602" pitchFamily="82" charset="0"/>
              </a:rPr>
              <a:t>ban</a:t>
            </a:r>
            <a:r>
              <a:rPr lang="hu-HU" sz="5900" b="1" dirty="0">
                <a:solidFill>
                  <a:prstClr val="black"/>
                </a:solidFill>
                <a:latin typeface="Chiller" panose="04020404031007020602" pitchFamily="82" charset="0"/>
              </a:rPr>
              <a:t> </a:t>
            </a:r>
            <a:r>
              <a:rPr lang="en-GB" sz="5900" b="1" dirty="0">
                <a:solidFill>
                  <a:prstClr val="black"/>
                </a:solidFill>
                <a:latin typeface="Chiller" panose="04020404031007020602" pitchFamily="82" charset="0"/>
              </a:rPr>
              <a:t> </a:t>
            </a:r>
            <a:r>
              <a:rPr lang="hu-HU" sz="8800" b="1" dirty="0">
                <a:solidFill>
                  <a:srgbClr val="70AD47">
                    <a:lumMod val="75000"/>
                  </a:srgbClr>
                </a:solidFill>
                <a:latin typeface="Chiller" panose="04020404031007020602" pitchFamily="82" charset="0"/>
                <a:sym typeface="Wingdings" panose="05000000000000000000" pitchFamily="2" charset="2"/>
              </a:rPr>
              <a:t>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278299"/>
            <a:ext cx="10849824" cy="2022098"/>
          </a:xfrm>
        </p:spPr>
        <p:txBody>
          <a:bodyPr>
            <a:normAutofit fontScale="92500" lnSpcReduction="20000"/>
          </a:bodyPr>
          <a:lstStyle/>
          <a:p>
            <a:pPr lvl="0" algn="ctr"/>
            <a:r>
              <a:rPr lang="hu-HU" sz="6600" b="1" dirty="0">
                <a:solidFill>
                  <a:srgbClr val="FF0000"/>
                </a:solidFill>
                <a:latin typeface="Chiller" panose="04020404031007020602" pitchFamily="82" charset="0"/>
              </a:rPr>
              <a:t>Június </a:t>
            </a:r>
            <a:r>
              <a:rPr lang="hu-HU" sz="6600" b="1" dirty="0" smtClean="0">
                <a:solidFill>
                  <a:srgbClr val="FF0000"/>
                </a:solidFill>
                <a:latin typeface="Chiller" panose="04020404031007020602" pitchFamily="82" charset="0"/>
              </a:rPr>
              <a:t>18 (hétf</a:t>
            </a:r>
            <a:r>
              <a:rPr lang="hu-HU" sz="4800" b="1" dirty="0" smtClean="0">
                <a:solidFill>
                  <a:srgbClr val="FF0000"/>
                </a:solidFill>
                <a:latin typeface="Chiller" panose="04020404031007020602" pitchFamily="82" charset="0"/>
              </a:rPr>
              <a:t>ő</a:t>
            </a:r>
            <a:r>
              <a:rPr lang="hu-HU" sz="6600" b="1" dirty="0" smtClean="0">
                <a:solidFill>
                  <a:srgbClr val="FF0000"/>
                </a:solidFill>
                <a:latin typeface="Chiller" panose="04020404031007020602" pitchFamily="82" charset="0"/>
              </a:rPr>
              <a:t>)</a:t>
            </a:r>
          </a:p>
          <a:p>
            <a:pPr marL="0" lvl="0" indent="0" algn="ctr">
              <a:buNone/>
            </a:pPr>
            <a:r>
              <a:rPr lang="hu-HU" sz="6600" b="1" dirty="0" smtClean="0">
                <a:solidFill>
                  <a:srgbClr val="FF0000"/>
                </a:solidFill>
                <a:latin typeface="Chiller" panose="04020404031007020602" pitchFamily="82" charset="0"/>
              </a:rPr>
              <a:t>9</a:t>
            </a:r>
            <a:r>
              <a:rPr lang="en-GB" sz="6600" b="1" dirty="0" smtClean="0">
                <a:solidFill>
                  <a:srgbClr val="FF0000"/>
                </a:solidFill>
                <a:latin typeface="Chiller" panose="04020404031007020602" pitchFamily="82" charset="0"/>
              </a:rPr>
              <a:t> </a:t>
            </a:r>
            <a:r>
              <a:rPr lang="hu-HU" sz="6600" b="1" dirty="0" smtClean="0">
                <a:solidFill>
                  <a:srgbClr val="FF0000"/>
                </a:solidFill>
                <a:latin typeface="Chiller" panose="04020404031007020602" pitchFamily="82" charset="0"/>
              </a:rPr>
              <a:t>ó</a:t>
            </a:r>
            <a:r>
              <a:rPr lang="en-GB" sz="6600" b="1" dirty="0" err="1" smtClean="0">
                <a:solidFill>
                  <a:srgbClr val="FF0000"/>
                </a:solidFill>
                <a:latin typeface="Chiller" panose="04020404031007020602" pitchFamily="82" charset="0"/>
              </a:rPr>
              <a:t>ra</a:t>
            </a:r>
            <a:r>
              <a:rPr lang="hu-HU" sz="6600" b="1" dirty="0" smtClean="0">
                <a:solidFill>
                  <a:srgbClr val="FF0000"/>
                </a:solidFill>
                <a:latin typeface="Chiller" panose="04020404031007020602" pitchFamily="82" charset="0"/>
              </a:rPr>
              <a:t> </a:t>
            </a:r>
            <a:r>
              <a:rPr lang="hu-HU" sz="6600" b="1" dirty="0" smtClean="0">
                <a:latin typeface="Chiller" panose="04020404031007020602" pitchFamily="82" charset="0"/>
              </a:rPr>
              <a:t>R</a:t>
            </a:r>
            <a:r>
              <a:rPr lang="hu-HU" sz="5600" b="1" dirty="0" smtClean="0">
                <a:solidFill>
                  <a:prstClr val="black"/>
                </a:solidFill>
                <a:latin typeface="Chiller" panose="04020404031007020602" pitchFamily="82" charset="0"/>
              </a:rPr>
              <a:t>észvétel az </a:t>
            </a:r>
            <a:r>
              <a:rPr lang="hu-HU" sz="5600" b="1" dirty="0" smtClean="0">
                <a:solidFill>
                  <a:schemeClr val="accent6">
                    <a:lumMod val="75000"/>
                  </a:schemeClr>
                </a:solidFill>
                <a:latin typeface="Chiller" panose="04020404031007020602" pitchFamily="82" charset="0"/>
              </a:rPr>
              <a:t>angol kompetencia teszt</a:t>
            </a:r>
            <a:r>
              <a:rPr lang="hu-HU" sz="5600" b="1" dirty="0" smtClean="0">
                <a:solidFill>
                  <a:prstClr val="black"/>
                </a:solidFill>
                <a:latin typeface="Chiller" panose="04020404031007020602" pitchFamily="82" charset="0"/>
              </a:rPr>
              <a:t>en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8200" y="4453442"/>
            <a:ext cx="10849824" cy="1593408"/>
          </a:xfrm>
        </p:spPr>
        <p:txBody>
          <a:bodyPr>
            <a:normAutofit fontScale="92500" lnSpcReduction="20000"/>
          </a:bodyPr>
          <a:lstStyle/>
          <a:p>
            <a:pPr lvl="0" algn="ctr"/>
            <a:r>
              <a:rPr lang="hu-HU" sz="6600" b="1" dirty="0">
                <a:solidFill>
                  <a:srgbClr val="FF0000"/>
                </a:solidFill>
                <a:latin typeface="Chiller" panose="04020404031007020602" pitchFamily="82" charset="0"/>
              </a:rPr>
              <a:t>Június </a:t>
            </a:r>
            <a:r>
              <a:rPr lang="hu-HU" sz="6600" b="1" dirty="0" smtClean="0">
                <a:solidFill>
                  <a:srgbClr val="FF0000"/>
                </a:solidFill>
                <a:latin typeface="Chiller" panose="04020404031007020602" pitchFamily="82" charset="0"/>
              </a:rPr>
              <a:t>19 (kedd)</a:t>
            </a:r>
          </a:p>
          <a:p>
            <a:pPr marL="0" lvl="0" indent="0">
              <a:buNone/>
            </a:pPr>
            <a:r>
              <a:rPr lang="hu-HU" sz="6600" b="1" dirty="0" smtClean="0">
                <a:solidFill>
                  <a:srgbClr val="FF0000"/>
                </a:solidFill>
                <a:latin typeface="Chiller" panose="04020404031007020602" pitchFamily="82" charset="0"/>
              </a:rPr>
              <a:t>20 óra </a:t>
            </a:r>
            <a:r>
              <a:rPr lang="hu-HU" sz="6600" b="1" dirty="0" smtClean="0">
                <a:latin typeface="Chiller" panose="04020404031007020602" pitchFamily="82" charset="0"/>
              </a:rPr>
              <a:t>Végleges eredmények kihirdetése</a:t>
            </a:r>
            <a:endParaRPr lang="hu-HU" sz="6600" b="1" dirty="0">
              <a:latin typeface="Chiller" panose="04020404031007020602" pitchFamily="82" charset="0"/>
            </a:endParaRP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400833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1826" y="443620"/>
            <a:ext cx="11449159" cy="1131683"/>
          </a:xfrm>
        </p:spPr>
        <p:txBody>
          <a:bodyPr>
            <a:normAutofit/>
          </a:bodyPr>
          <a:lstStyle/>
          <a:p>
            <a:pPr lvl="0">
              <a:spcBef>
                <a:spcPts val="1000"/>
              </a:spcBef>
            </a:pPr>
            <a:r>
              <a:rPr lang="hu-HU" sz="6600" b="1" dirty="0">
                <a:solidFill>
                  <a:srgbClr val="70AD47">
                    <a:lumMod val="75000"/>
                  </a:srgbClr>
                </a:solidFill>
                <a:latin typeface="Chiller" panose="04020404031007020602" pitchFamily="82" charset="0"/>
              </a:rPr>
              <a:t>Gyermekem</a:t>
            </a:r>
            <a:r>
              <a:rPr lang="hu-HU" sz="5500" b="1" dirty="0">
                <a:solidFill>
                  <a:srgbClr val="70AD47">
                    <a:lumMod val="75000"/>
                  </a:srgbClr>
                </a:solidFill>
                <a:latin typeface="Chiller" panose="04020404031007020602" pitchFamily="82" charset="0"/>
              </a:rPr>
              <a:t> </a:t>
            </a:r>
            <a:r>
              <a:rPr lang="hu-HU" sz="5500" b="1" dirty="0">
                <a:solidFill>
                  <a:srgbClr val="00B0F0"/>
                </a:solidFill>
                <a:latin typeface="Chiller" panose="04020404031007020602" pitchFamily="82" charset="0"/>
              </a:rPr>
              <a:t>bejutott</a:t>
            </a:r>
            <a:r>
              <a:rPr lang="hu-HU" sz="5500" b="1" dirty="0">
                <a:solidFill>
                  <a:srgbClr val="70AD47">
                    <a:lumMod val="75000"/>
                  </a:srgbClr>
                </a:solidFill>
                <a:latin typeface="Chiller" panose="04020404031007020602" pitchFamily="82" charset="0"/>
              </a:rPr>
              <a:t> az intenzív angol osztályba </a:t>
            </a:r>
            <a:r>
              <a:rPr lang="hu-HU" sz="5600" b="1" dirty="0">
                <a:solidFill>
                  <a:srgbClr val="70AD47">
                    <a:lumMod val="75000"/>
                  </a:srgbClr>
                </a:solidFill>
                <a:latin typeface="Calibri"/>
                <a:sym typeface="Wingdings" panose="05000000000000000000" pitchFamily="2" charset="2"/>
              </a:rPr>
              <a:t></a:t>
            </a:r>
            <a:endParaRPr lang="en-GB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8257" y="1819747"/>
            <a:ext cx="8037689" cy="4680641"/>
          </a:xfrm>
        </p:spPr>
        <p:txBody>
          <a:bodyPr>
            <a:normAutofit/>
          </a:bodyPr>
          <a:lstStyle/>
          <a:p>
            <a:pPr algn="ctr"/>
            <a:r>
              <a:rPr lang="hu-HU" sz="7200" b="1" dirty="0" smtClean="0">
                <a:solidFill>
                  <a:srgbClr val="FF0000"/>
                </a:solidFill>
                <a:latin typeface="Chiller" panose="04020404031007020602" pitchFamily="82" charset="0"/>
              </a:rPr>
              <a:t>Június 20 (szerda)</a:t>
            </a:r>
          </a:p>
          <a:p>
            <a:pPr marL="0" indent="0">
              <a:buNone/>
            </a:pPr>
            <a:r>
              <a:rPr lang="hu-HU" sz="5400" b="1" dirty="0" smtClean="0">
                <a:solidFill>
                  <a:srgbClr val="00B0F0"/>
                </a:solidFill>
                <a:latin typeface="Chiller" panose="04020404031007020602" pitchFamily="82" charset="0"/>
              </a:rPr>
              <a:t>Személyesen érvényesítem gyermekem helyét az </a:t>
            </a:r>
            <a:r>
              <a:rPr lang="hu-HU" sz="5400" b="1" dirty="0" smtClean="0">
                <a:solidFill>
                  <a:schemeClr val="accent6">
                    <a:lumMod val="75000"/>
                  </a:schemeClr>
                </a:solidFill>
                <a:latin typeface="Chiller" panose="04020404031007020602" pitchFamily="82" charset="0"/>
              </a:rPr>
              <a:t>Ady</a:t>
            </a:r>
            <a:r>
              <a:rPr lang="hu-HU" sz="5400" b="1" dirty="0" smtClean="0">
                <a:solidFill>
                  <a:srgbClr val="00B0F0"/>
                </a:solidFill>
                <a:latin typeface="Chiller" panose="04020404031007020602" pitchFamily="82" charset="0"/>
              </a:rPr>
              <a:t>ban, az </a:t>
            </a:r>
            <a:r>
              <a:rPr lang="hu-HU" sz="5400" b="1" dirty="0" smtClean="0">
                <a:solidFill>
                  <a:schemeClr val="accent6">
                    <a:lumMod val="75000"/>
                  </a:schemeClr>
                </a:solidFill>
                <a:latin typeface="Chiller" panose="04020404031007020602" pitchFamily="82" charset="0"/>
              </a:rPr>
              <a:t>intenzív angol </a:t>
            </a:r>
            <a:r>
              <a:rPr lang="hu-HU" sz="5400" b="1" dirty="0" smtClean="0">
                <a:solidFill>
                  <a:srgbClr val="00B0F0"/>
                </a:solidFill>
                <a:latin typeface="Chiller" panose="04020404031007020602" pitchFamily="82" charset="0"/>
              </a:rPr>
              <a:t>nyelvoktatású osztályban </a:t>
            </a:r>
            <a:r>
              <a:rPr lang="hu-HU" sz="5400" b="1" dirty="0" smtClean="0">
                <a:latin typeface="Chiller" panose="04020404031007020602" pitchFamily="82" charset="0"/>
              </a:rPr>
              <a:t>(titkárság)</a:t>
            </a:r>
          </a:p>
          <a:p>
            <a:pPr marL="0" indent="0" algn="ctr">
              <a:buNone/>
            </a:pPr>
            <a:r>
              <a:rPr lang="hu-HU" sz="7200" b="1" dirty="0" smtClean="0">
                <a:solidFill>
                  <a:srgbClr val="FF0000"/>
                </a:solidFill>
                <a:latin typeface="Chiller" panose="04020404031007020602" pitchFamily="82" charset="0"/>
              </a:rPr>
              <a:t>8:00-16:30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7673" y="2085667"/>
            <a:ext cx="2503589" cy="3922461"/>
          </a:xfrm>
          <a:prstGeom prst="rect">
            <a:avLst/>
          </a:prstGeom>
        </p:spPr>
      </p:pic>
      <p:sp>
        <p:nvSpPr>
          <p:cNvPr id="6" name="Text Placeholder 5"/>
          <p:cNvSpPr txBox="1">
            <a:spLocks noGrp="1"/>
          </p:cNvSpPr>
          <p:nvPr>
            <p:ph type="body" sz="half" idx="2"/>
          </p:nvPr>
        </p:nvSpPr>
        <p:spPr>
          <a:xfrm>
            <a:off x="927672" y="2593739"/>
            <a:ext cx="2503589" cy="718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400" b="1" dirty="0" smtClean="0">
                <a:solidFill>
                  <a:srgbClr val="FF0000"/>
                </a:solidFill>
                <a:latin typeface="Chiller" panose="04020404031007020602" pitchFamily="82" charset="0"/>
              </a:rPr>
              <a:t>Mit </a:t>
            </a:r>
            <a:r>
              <a:rPr lang="hu-HU" sz="4000" b="1" dirty="0" smtClean="0">
                <a:solidFill>
                  <a:srgbClr val="FF0000"/>
                </a:solidFill>
                <a:latin typeface="Chiller" panose="04020404031007020602" pitchFamily="82" charset="0"/>
              </a:rPr>
              <a:t>tegyek</a:t>
            </a:r>
            <a:r>
              <a:rPr lang="hu-HU" sz="4400" b="1" dirty="0" smtClean="0">
                <a:solidFill>
                  <a:srgbClr val="FF0000"/>
                </a:solidFill>
                <a:latin typeface="Chiller" panose="04020404031007020602" pitchFamily="82" charset="0"/>
              </a:rPr>
              <a:t>?</a:t>
            </a:r>
            <a:endParaRPr lang="en-GB" sz="4400" b="1" dirty="0">
              <a:solidFill>
                <a:srgbClr val="FF0000"/>
              </a:solidFill>
              <a:latin typeface="Chiller" panose="040204040310070206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3059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1826" y="443620"/>
            <a:ext cx="11449159" cy="1131683"/>
          </a:xfrm>
        </p:spPr>
        <p:txBody>
          <a:bodyPr>
            <a:normAutofit/>
          </a:bodyPr>
          <a:lstStyle/>
          <a:p>
            <a:pPr lvl="0">
              <a:spcBef>
                <a:spcPts val="1000"/>
              </a:spcBef>
            </a:pPr>
            <a:r>
              <a:rPr lang="hu-HU" sz="5400" b="1" dirty="0" smtClean="0">
                <a:solidFill>
                  <a:srgbClr val="00B0F0"/>
                </a:solidFill>
                <a:latin typeface="Chiller" panose="04020404031007020602" pitchFamily="82" charset="0"/>
                <a:ea typeface="+mn-ea"/>
                <a:cs typeface="+mn-cs"/>
              </a:rPr>
              <a:t>Nem jutott be </a:t>
            </a:r>
            <a:r>
              <a:rPr lang="hu-HU" sz="5400" b="1" dirty="0" smtClean="0">
                <a:solidFill>
                  <a:schemeClr val="accent6">
                    <a:lumMod val="75000"/>
                  </a:schemeClr>
                </a:solidFill>
                <a:latin typeface="Chiller" panose="04020404031007020602" pitchFamily="82" charset="0"/>
                <a:ea typeface="+mn-ea"/>
                <a:cs typeface="+mn-cs"/>
              </a:rPr>
              <a:t>gyermekem az intenzív angol osztályba</a:t>
            </a:r>
            <a:endParaRPr lang="en-GB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7311" y="2085667"/>
            <a:ext cx="8037689" cy="4499572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hu-HU" sz="7200" b="1" dirty="0" smtClean="0">
                <a:solidFill>
                  <a:srgbClr val="FF0000"/>
                </a:solidFill>
                <a:latin typeface="Chiller" panose="04020404031007020602" pitchFamily="82" charset="0"/>
              </a:rPr>
              <a:t>Június 20 (szerda)</a:t>
            </a:r>
          </a:p>
          <a:p>
            <a:pPr marL="0" lvl="0" indent="0" algn="ctr">
              <a:buNone/>
            </a:pPr>
            <a:r>
              <a:rPr lang="hu-HU" sz="6600" b="1" dirty="0">
                <a:solidFill>
                  <a:srgbClr val="00B0F0"/>
                </a:solidFill>
                <a:latin typeface="Chiller" panose="04020404031007020602" pitchFamily="82" charset="0"/>
              </a:rPr>
              <a:t>Beiratkozási kérvény kitöltése,</a:t>
            </a:r>
          </a:p>
          <a:p>
            <a:pPr marL="0" indent="0" algn="ctr">
              <a:buNone/>
            </a:pPr>
            <a:r>
              <a:rPr lang="hu-HU" sz="6600" b="1" dirty="0" smtClean="0">
                <a:solidFill>
                  <a:srgbClr val="00B0F0"/>
                </a:solidFill>
                <a:latin typeface="Chiller" panose="04020404031007020602" pitchFamily="82" charset="0"/>
              </a:rPr>
              <a:t>a </a:t>
            </a:r>
            <a:r>
              <a:rPr lang="hu-HU" sz="6600" b="1" dirty="0">
                <a:solidFill>
                  <a:srgbClr val="70AD47">
                    <a:lumMod val="75000"/>
                  </a:srgbClr>
                </a:solidFill>
                <a:latin typeface="Chiller" panose="04020404031007020602" pitchFamily="82" charset="0"/>
              </a:rPr>
              <a:t>normál programú</a:t>
            </a:r>
            <a:r>
              <a:rPr lang="hu-HU" sz="6600" b="1" dirty="0" smtClean="0">
                <a:solidFill>
                  <a:srgbClr val="00B0F0"/>
                </a:solidFill>
                <a:latin typeface="Chiller" panose="04020404031007020602" pitchFamily="82" charset="0"/>
              </a:rPr>
              <a:t> osztályba</a:t>
            </a:r>
          </a:p>
          <a:p>
            <a:pPr marL="0" indent="0" algn="ctr">
              <a:buNone/>
            </a:pPr>
            <a:r>
              <a:rPr lang="hu-HU" sz="6600" b="1" dirty="0">
                <a:latin typeface="Chiller" panose="04020404031007020602" pitchFamily="82" charset="0"/>
              </a:rPr>
              <a:t>(titkárság</a:t>
            </a:r>
            <a:r>
              <a:rPr lang="hu-HU" sz="6600" b="1" dirty="0" smtClean="0">
                <a:latin typeface="Chiller" panose="04020404031007020602" pitchFamily="82" charset="0"/>
              </a:rPr>
              <a:t>)</a:t>
            </a:r>
            <a:endParaRPr lang="hu-HU" sz="6600" b="1" dirty="0" smtClean="0">
              <a:solidFill>
                <a:srgbClr val="00B0F0"/>
              </a:solidFill>
              <a:latin typeface="Chiller" panose="04020404031007020602" pitchFamily="82" charset="0"/>
            </a:endParaRPr>
          </a:p>
          <a:p>
            <a:pPr marL="0" indent="0" algn="ctr">
              <a:buNone/>
            </a:pPr>
            <a:r>
              <a:rPr lang="hu-HU" sz="7200" b="1" dirty="0">
                <a:solidFill>
                  <a:srgbClr val="FF0000"/>
                </a:solidFill>
                <a:latin typeface="Chiller" panose="04020404031007020602" pitchFamily="82" charset="0"/>
              </a:rPr>
              <a:t>8:00-16:30</a:t>
            </a:r>
            <a:endParaRPr lang="hu-HU" sz="7200" b="1" dirty="0" smtClean="0">
              <a:solidFill>
                <a:srgbClr val="FF0000"/>
              </a:solidFill>
              <a:latin typeface="Chiller" panose="04020404031007020602" pitchFamily="8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7673" y="2085667"/>
            <a:ext cx="2503589" cy="3922461"/>
          </a:xfrm>
          <a:prstGeom prst="rect">
            <a:avLst/>
          </a:prstGeom>
        </p:spPr>
      </p:pic>
      <p:sp>
        <p:nvSpPr>
          <p:cNvPr id="6" name="Text Placeholder 5"/>
          <p:cNvSpPr txBox="1">
            <a:spLocks noGrp="1"/>
          </p:cNvSpPr>
          <p:nvPr>
            <p:ph type="body" sz="half" idx="2"/>
          </p:nvPr>
        </p:nvSpPr>
        <p:spPr>
          <a:xfrm>
            <a:off x="927672" y="2593739"/>
            <a:ext cx="2503589" cy="718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400" b="1" dirty="0" smtClean="0">
                <a:solidFill>
                  <a:srgbClr val="FF0000"/>
                </a:solidFill>
                <a:latin typeface="Chiller" panose="04020404031007020602" pitchFamily="82" charset="0"/>
              </a:rPr>
              <a:t>Mit </a:t>
            </a:r>
            <a:r>
              <a:rPr lang="hu-HU" sz="4000" b="1" dirty="0" smtClean="0">
                <a:solidFill>
                  <a:srgbClr val="FF0000"/>
                </a:solidFill>
                <a:latin typeface="Chiller" panose="04020404031007020602" pitchFamily="82" charset="0"/>
              </a:rPr>
              <a:t>tegyek</a:t>
            </a:r>
            <a:r>
              <a:rPr lang="hu-HU" sz="4400" b="1" dirty="0" smtClean="0">
                <a:solidFill>
                  <a:srgbClr val="FF0000"/>
                </a:solidFill>
                <a:latin typeface="Chiller" panose="04020404031007020602" pitchFamily="82" charset="0"/>
              </a:rPr>
              <a:t>?</a:t>
            </a:r>
            <a:endParaRPr lang="en-GB" sz="4400" b="1" dirty="0">
              <a:solidFill>
                <a:srgbClr val="FF0000"/>
              </a:solidFill>
              <a:latin typeface="Chiller" panose="040204040310070206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21241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421574" y="1080305"/>
            <a:ext cx="2962913" cy="4651651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579422" y="2459864"/>
            <a:ext cx="6842152" cy="2745495"/>
          </a:xfrm>
        </p:spPr>
        <p:txBody>
          <a:bodyPr>
            <a:normAutofit fontScale="92500"/>
          </a:bodyPr>
          <a:lstStyle/>
          <a:p>
            <a:pPr algn="ctr"/>
            <a:r>
              <a:rPr lang="hu-HU" sz="6000" b="1" dirty="0" err="1" smtClean="0">
                <a:latin typeface="Chiller" panose="04020404031007020602" pitchFamily="82" charset="0"/>
              </a:rPr>
              <a:t>S</a:t>
            </a:r>
            <a:r>
              <a:rPr lang="en-GB" sz="6000" b="1" dirty="0" err="1" smtClean="0">
                <a:latin typeface="Chiller" panose="04020404031007020602" pitchFamily="82" charset="0"/>
              </a:rPr>
              <a:t>zeretn</a:t>
            </a:r>
            <a:r>
              <a:rPr lang="hu-HU" sz="6000" b="1" dirty="0" err="1" smtClean="0">
                <a:latin typeface="Chiller" panose="04020404031007020602" pitchFamily="82" charset="0"/>
              </a:rPr>
              <a:t>ém</a:t>
            </a:r>
            <a:r>
              <a:rPr lang="hu-HU" sz="6000" b="1" dirty="0" smtClean="0">
                <a:latin typeface="Chiller" panose="04020404031007020602" pitchFamily="82" charset="0"/>
              </a:rPr>
              <a:t>, ha gyermekem a</a:t>
            </a:r>
            <a:r>
              <a:rPr lang="en-GB" sz="6000" b="1" dirty="0" smtClean="0">
                <a:latin typeface="Chiller" panose="04020404031007020602" pitchFamily="82" charset="0"/>
              </a:rPr>
              <a:t>z </a:t>
            </a:r>
            <a:r>
              <a:rPr lang="en-GB" sz="6000" b="1" dirty="0" smtClean="0">
                <a:solidFill>
                  <a:schemeClr val="accent6">
                    <a:lumMod val="75000"/>
                  </a:schemeClr>
                </a:solidFill>
                <a:latin typeface="Chiller" panose="04020404031007020602" pitchFamily="82" charset="0"/>
              </a:rPr>
              <a:t>A</a:t>
            </a:r>
            <a:r>
              <a:rPr lang="hu-HU" sz="6000" b="1" dirty="0" smtClean="0">
                <a:solidFill>
                  <a:schemeClr val="accent6">
                    <a:lumMod val="75000"/>
                  </a:schemeClr>
                </a:solidFill>
                <a:latin typeface="Chiller" panose="04020404031007020602" pitchFamily="82" charset="0"/>
              </a:rPr>
              <a:t>DY</a:t>
            </a:r>
            <a:r>
              <a:rPr lang="en-GB" sz="6000" b="1" dirty="0" smtClean="0">
                <a:latin typeface="Chiller" panose="04020404031007020602" pitchFamily="82" charset="0"/>
              </a:rPr>
              <a:t>ban </a:t>
            </a:r>
            <a:r>
              <a:rPr lang="hu-HU" sz="6000" b="1" dirty="0" smtClean="0">
                <a:latin typeface="Chiller" panose="04020404031007020602" pitchFamily="82" charset="0"/>
              </a:rPr>
              <a:t>tanulna tovább </a:t>
            </a:r>
            <a:r>
              <a:rPr lang="hu-HU" sz="6000" b="1" dirty="0" smtClean="0">
                <a:solidFill>
                  <a:schemeClr val="accent6">
                    <a:lumMod val="75000"/>
                  </a:schemeClr>
                </a:solidFill>
                <a:latin typeface="Chiller" panose="04020404031007020602" pitchFamily="82" charset="0"/>
              </a:rPr>
              <a:t>V-ben</a:t>
            </a:r>
            <a:r>
              <a:rPr lang="hu-HU" sz="6000" b="1" dirty="0" smtClean="0">
                <a:latin typeface="Chiller" panose="04020404031007020602" pitchFamily="82" charset="0"/>
              </a:rPr>
              <a:t>, </a:t>
            </a:r>
            <a:r>
              <a:rPr lang="hu-HU" sz="6000" b="1" dirty="0">
                <a:solidFill>
                  <a:srgbClr val="70AD47">
                    <a:lumMod val="75000"/>
                  </a:srgbClr>
                </a:solidFill>
                <a:latin typeface="Chiller" panose="04020404031007020602" pitchFamily="82" charset="0"/>
              </a:rPr>
              <a:t>normál programú</a:t>
            </a:r>
            <a:r>
              <a:rPr lang="hu-HU" sz="6000" b="1" dirty="0">
                <a:solidFill>
                  <a:srgbClr val="00B0F0"/>
                </a:solidFill>
                <a:latin typeface="Chiller" panose="04020404031007020602" pitchFamily="82" charset="0"/>
              </a:rPr>
              <a:t> </a:t>
            </a:r>
            <a:r>
              <a:rPr lang="hu-HU" sz="6000" b="1" dirty="0" smtClean="0">
                <a:latin typeface="Chiller" panose="04020404031007020602" pitchFamily="82" charset="0"/>
              </a:rPr>
              <a:t>osztályban </a:t>
            </a:r>
            <a:r>
              <a:rPr lang="hu-HU" sz="6000" b="1" dirty="0" smtClean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</a:t>
            </a:r>
            <a:endParaRPr lang="en-GB" sz="6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52993" y="1690423"/>
            <a:ext cx="221406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400" b="1" dirty="0" smtClean="0">
                <a:solidFill>
                  <a:srgbClr val="FF0000"/>
                </a:solidFill>
                <a:latin typeface="Chiller" panose="04020404031007020602" pitchFamily="82" charset="0"/>
              </a:rPr>
              <a:t>Mit tegyek?</a:t>
            </a:r>
            <a:endParaRPr lang="en-GB" sz="4400" b="1" dirty="0">
              <a:solidFill>
                <a:srgbClr val="FF0000"/>
              </a:solidFill>
              <a:latin typeface="Chiller" panose="040204040310070206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4574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686</TotalTime>
  <Words>370</Words>
  <Application>Microsoft Office PowerPoint</Application>
  <PresentationFormat>Egyéni</PresentationFormat>
  <Paragraphs>70</Paragraphs>
  <Slides>13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13</vt:i4>
      </vt:variant>
    </vt:vector>
  </HeadingPairs>
  <TitlesOfParts>
    <vt:vector size="14" baseType="lpstr">
      <vt:lpstr>Office Theme</vt:lpstr>
      <vt:lpstr>1. dia</vt:lpstr>
      <vt:lpstr>A 2018-2019-es tanévben,  az Adyban induló V-es osztályok</vt:lpstr>
      <vt:lpstr>Mit jelentenek az osztálytípusok?</vt:lpstr>
      <vt:lpstr>4. dia</vt:lpstr>
      <vt:lpstr>Intenzív angol V. osztály az ADYban  </vt:lpstr>
      <vt:lpstr>Intenzív angol V. osztály az ADYban  </vt:lpstr>
      <vt:lpstr>Gyermekem bejutott az intenzív angol osztályba </vt:lpstr>
      <vt:lpstr>Nem jutott be gyermekem az intenzív angol osztályba</vt:lpstr>
      <vt:lpstr>9. dia</vt:lpstr>
      <vt:lpstr>Normál programú V. osztály az ADYban  </vt:lpstr>
      <vt:lpstr>Normál programú V. osztály az ADYban  </vt:lpstr>
      <vt:lpstr>Gyermekem bejutott a normál programú osztályba </vt:lpstr>
      <vt:lpstr>SZERETETTEL VÁRjUK leendő V. osztályosainkat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Az Adyban szeretnék továbbtanulni</dc:title>
  <dc:creator>ciubi</dc:creator>
  <cp:lastModifiedBy>Vad Márta</cp:lastModifiedBy>
  <cp:revision>85</cp:revision>
  <cp:lastPrinted>2018-05-04T09:19:34Z</cp:lastPrinted>
  <dcterms:created xsi:type="dcterms:W3CDTF">2018-04-23T08:33:36Z</dcterms:created>
  <dcterms:modified xsi:type="dcterms:W3CDTF">2018-06-05T13:37:18Z</dcterms:modified>
</cp:coreProperties>
</file>